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318" r:id="rId4"/>
    <p:sldId id="257" r:id="rId5"/>
    <p:sldId id="308" r:id="rId6"/>
    <p:sldId id="316" r:id="rId7"/>
    <p:sldId id="315" r:id="rId8"/>
    <p:sldId id="317" r:id="rId9"/>
    <p:sldId id="289" r:id="rId10"/>
    <p:sldId id="321" r:id="rId11"/>
    <p:sldId id="320" r:id="rId12"/>
    <p:sldId id="28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0FF"/>
    <a:srgbClr val="FF33CC"/>
    <a:srgbClr val="D7E296"/>
    <a:srgbClr val="FF9900"/>
    <a:srgbClr val="009900"/>
    <a:srgbClr val="FED216"/>
    <a:srgbClr val="FFFFFF"/>
    <a:srgbClr val="FFCC00"/>
    <a:srgbClr val="820082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8" autoAdjust="0"/>
    <p:restoredTop sz="94660"/>
  </p:normalViewPr>
  <p:slideViewPr>
    <p:cSldViewPr>
      <p:cViewPr varScale="1">
        <p:scale>
          <a:sx n="41" d="100"/>
          <a:sy n="41" d="100"/>
        </p:scale>
        <p:origin x="-144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710A1-546F-4D77-884C-0F15F6289749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C3D0E89-A511-4214-965F-51ECAD859837}">
      <dgm:prSet phldrT="[Text]" custT="1"/>
      <dgm:spPr>
        <a:solidFill>
          <a:schemeClr val="tx1">
            <a:lumMod val="75000"/>
          </a:schemeClr>
        </a:solidFill>
        <a:ln>
          <a:solidFill>
            <a:srgbClr val="FF33CC"/>
          </a:solidFill>
        </a:ln>
      </dgm:spPr>
      <dgm:t>
        <a:bodyPr/>
        <a:lstStyle/>
        <a:p>
          <a:pPr algn="l" rtl="1"/>
          <a:endParaRPr lang="en-US" sz="900" dirty="0" smtClean="0"/>
        </a:p>
        <a:p>
          <a:pPr marL="112713" indent="0" algn="l" rtl="0"/>
          <a:r>
            <a:rPr lang="en-US" sz="1800" b="1" dirty="0" smtClean="0">
              <a:cs typeface="Arial" charset="0"/>
            </a:rPr>
            <a:t>Integrated Fuel and Fleet Management</a:t>
          </a:r>
        </a:p>
      </dgm:t>
    </dgm:pt>
    <dgm:pt modelId="{3896DF9C-8FDD-4CFD-9527-538BDD2601BD}" type="parTrans" cxnId="{A615CF69-4ECB-4EAD-BC08-F9D633BFD883}">
      <dgm:prSet/>
      <dgm:spPr/>
      <dgm:t>
        <a:bodyPr/>
        <a:lstStyle/>
        <a:p>
          <a:pPr algn="l" rtl="1"/>
          <a:endParaRPr lang="he-IL"/>
        </a:p>
      </dgm:t>
    </dgm:pt>
    <dgm:pt modelId="{6D29C1E9-0E47-4C56-B257-3E9382CE3941}" type="sibTrans" cxnId="{A615CF69-4ECB-4EAD-BC08-F9D633BFD883}">
      <dgm:prSet/>
      <dgm:spPr/>
      <dgm:t>
        <a:bodyPr/>
        <a:lstStyle/>
        <a:p>
          <a:pPr algn="l" rtl="1"/>
          <a:endParaRPr lang="he-IL"/>
        </a:p>
      </dgm:t>
    </dgm:pt>
    <dgm:pt modelId="{EF96EB55-68B4-400E-B6D6-C618EFF030C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1">
            <a:lumMod val="65000"/>
          </a:schemeClr>
        </a:solidFill>
      </dgm:spPr>
      <dgm:t>
        <a:bodyPr/>
        <a:lstStyle/>
        <a:p>
          <a:pPr marL="112713" indent="0" algn="l" rtl="0"/>
          <a:r>
            <a:rPr lang="en-US" sz="2000" b="1" dirty="0" smtClean="0">
              <a:latin typeface="+mn-lt"/>
              <a:cs typeface="+mn-cs"/>
            </a:rPr>
            <a:t>Vehicle Maintenance</a:t>
          </a:r>
        </a:p>
      </dgm:t>
    </dgm:pt>
    <dgm:pt modelId="{AA379EB4-FABD-48C3-A4A1-B8E96B44B8B2}" type="parTrans" cxnId="{9F8832E2-5206-4B5C-B501-9AEFFD618EA6}">
      <dgm:prSet/>
      <dgm:spPr/>
      <dgm:t>
        <a:bodyPr/>
        <a:lstStyle/>
        <a:p>
          <a:endParaRPr lang="en-US"/>
        </a:p>
      </dgm:t>
    </dgm:pt>
    <dgm:pt modelId="{F8885257-C7A2-4DD8-8FE7-694A5B8C6816}" type="sibTrans" cxnId="{9F8832E2-5206-4B5C-B501-9AEFFD618EA6}">
      <dgm:prSet/>
      <dgm:spPr/>
      <dgm:t>
        <a:bodyPr/>
        <a:lstStyle/>
        <a:p>
          <a:endParaRPr lang="en-US"/>
        </a:p>
      </dgm:t>
    </dgm:pt>
    <dgm:pt modelId="{2E26549D-89CE-4EE3-8CA5-F0018E2F30C8}" type="pres">
      <dgm:prSet presAssocID="{576710A1-546F-4D77-884C-0F15F628974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B20E40-B7DB-46F9-AC60-410A87CB4E4F}" type="pres">
      <dgm:prSet presAssocID="{6C3D0E89-A511-4214-965F-51ECAD859837}" presName="comp" presStyleCnt="0"/>
      <dgm:spPr/>
    </dgm:pt>
    <dgm:pt modelId="{8A07A6B8-3D24-4535-97EF-B17F9CD57498}" type="pres">
      <dgm:prSet presAssocID="{6C3D0E89-A511-4214-965F-51ECAD859837}" presName="box" presStyleLbl="node1" presStyleIdx="0" presStyleCnt="2" custScaleY="12445"/>
      <dgm:spPr/>
      <dgm:t>
        <a:bodyPr/>
        <a:lstStyle/>
        <a:p>
          <a:endParaRPr lang="en-US"/>
        </a:p>
      </dgm:t>
    </dgm:pt>
    <dgm:pt modelId="{5E110E13-A799-4755-AB91-C4C7BD51A8C7}" type="pres">
      <dgm:prSet presAssocID="{6C3D0E89-A511-4214-965F-51ECAD859837}" presName="img" presStyleLbl="fgImgPlace1" presStyleIdx="0" presStyleCnt="2" custScaleX="41414" custScaleY="13611"/>
      <dgm:spPr>
        <a:blipFill dpi="0" rotWithShape="0">
          <a:blip xmlns:r="http://schemas.openxmlformats.org/officeDocument/2006/relationships" r:embed="rId1"/>
          <a:srcRect/>
          <a:stretch>
            <a:fillRect l="2000" r="-8000" b="-15000"/>
          </a:stretch>
        </a:blipFill>
      </dgm:spPr>
      <dgm:t>
        <a:bodyPr/>
        <a:lstStyle/>
        <a:p>
          <a:endParaRPr lang="en-US"/>
        </a:p>
      </dgm:t>
    </dgm:pt>
    <dgm:pt modelId="{25F5C949-F776-4838-AF4F-753C11623DF8}" type="pres">
      <dgm:prSet presAssocID="{6C3D0E89-A511-4214-965F-51ECAD85983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1E6C6-163C-4B4E-AF5E-E2327EEB8356}" type="pres">
      <dgm:prSet presAssocID="{6D29C1E9-0E47-4C56-B257-3E9382CE3941}" presName="spacer" presStyleCnt="0"/>
      <dgm:spPr/>
    </dgm:pt>
    <dgm:pt modelId="{97DCF52F-027A-441C-914D-F0ECAF59AED0}" type="pres">
      <dgm:prSet presAssocID="{EF96EB55-68B4-400E-B6D6-C618EFF030C3}" presName="comp" presStyleCnt="0"/>
      <dgm:spPr/>
    </dgm:pt>
    <dgm:pt modelId="{FE91CBAD-6BE2-4596-AB77-9929EAFE908C}" type="pres">
      <dgm:prSet presAssocID="{EF96EB55-68B4-400E-B6D6-C618EFF030C3}" presName="box" presStyleLbl="node1" presStyleIdx="1" presStyleCnt="2" custScaleY="12910" custLinFactNeighborY="8089"/>
      <dgm:spPr/>
      <dgm:t>
        <a:bodyPr/>
        <a:lstStyle/>
        <a:p>
          <a:endParaRPr lang="en-US"/>
        </a:p>
      </dgm:t>
    </dgm:pt>
    <dgm:pt modelId="{D9DA1F45-6EF2-4C66-9A26-77DE90C440CA}" type="pres">
      <dgm:prSet presAssocID="{EF96EB55-68B4-400E-B6D6-C618EFF030C3}" presName="img" presStyleLbl="fgImgPlace1" presStyleIdx="1" presStyleCnt="2" custScaleX="41414" custScaleY="12247" custLinFactNeighborY="983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B71C46B-76D4-480F-A274-DADCCAB71AD4}" type="pres">
      <dgm:prSet presAssocID="{EF96EB55-68B4-400E-B6D6-C618EFF030C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D1E741-B519-47FD-AFA6-36C0C2E64D26}" type="presOf" srcId="{576710A1-546F-4D77-884C-0F15F6289749}" destId="{2E26549D-89CE-4EE3-8CA5-F0018E2F30C8}" srcOrd="0" destOrd="0" presId="urn:microsoft.com/office/officeart/2005/8/layout/vList4#2"/>
    <dgm:cxn modelId="{9F8832E2-5206-4B5C-B501-9AEFFD618EA6}" srcId="{576710A1-546F-4D77-884C-0F15F6289749}" destId="{EF96EB55-68B4-400E-B6D6-C618EFF030C3}" srcOrd="1" destOrd="0" parTransId="{AA379EB4-FABD-48C3-A4A1-B8E96B44B8B2}" sibTransId="{F8885257-C7A2-4DD8-8FE7-694A5B8C6816}"/>
    <dgm:cxn modelId="{97FF6AA4-E1E9-47D9-B8FB-CAAE4903A86D}" type="presOf" srcId="{6C3D0E89-A511-4214-965F-51ECAD859837}" destId="{25F5C949-F776-4838-AF4F-753C11623DF8}" srcOrd="1" destOrd="0" presId="urn:microsoft.com/office/officeart/2005/8/layout/vList4#2"/>
    <dgm:cxn modelId="{053D711B-69B8-4360-8C91-6F1C1103C2D2}" type="presOf" srcId="{EF96EB55-68B4-400E-B6D6-C618EFF030C3}" destId="{9B71C46B-76D4-480F-A274-DADCCAB71AD4}" srcOrd="1" destOrd="0" presId="urn:microsoft.com/office/officeart/2005/8/layout/vList4#2"/>
    <dgm:cxn modelId="{A615CF69-4ECB-4EAD-BC08-F9D633BFD883}" srcId="{576710A1-546F-4D77-884C-0F15F6289749}" destId="{6C3D0E89-A511-4214-965F-51ECAD859837}" srcOrd="0" destOrd="0" parTransId="{3896DF9C-8FDD-4CFD-9527-538BDD2601BD}" sibTransId="{6D29C1E9-0E47-4C56-B257-3E9382CE3941}"/>
    <dgm:cxn modelId="{46FE9189-1D1F-4998-AE50-E323EEA4F6B4}" type="presOf" srcId="{6C3D0E89-A511-4214-965F-51ECAD859837}" destId="{8A07A6B8-3D24-4535-97EF-B17F9CD57498}" srcOrd="0" destOrd="0" presId="urn:microsoft.com/office/officeart/2005/8/layout/vList4#2"/>
    <dgm:cxn modelId="{DB451023-A2AC-4167-8FF0-4A59B52F8D74}" type="presOf" srcId="{EF96EB55-68B4-400E-B6D6-C618EFF030C3}" destId="{FE91CBAD-6BE2-4596-AB77-9929EAFE908C}" srcOrd="0" destOrd="0" presId="urn:microsoft.com/office/officeart/2005/8/layout/vList4#2"/>
    <dgm:cxn modelId="{CD5E7B17-9154-431B-A994-A27234EEB8D4}" type="presParOf" srcId="{2E26549D-89CE-4EE3-8CA5-F0018E2F30C8}" destId="{C9B20E40-B7DB-46F9-AC60-410A87CB4E4F}" srcOrd="0" destOrd="0" presId="urn:microsoft.com/office/officeart/2005/8/layout/vList4#2"/>
    <dgm:cxn modelId="{0ED735E2-660D-4B92-884F-02A21716C09A}" type="presParOf" srcId="{C9B20E40-B7DB-46F9-AC60-410A87CB4E4F}" destId="{8A07A6B8-3D24-4535-97EF-B17F9CD57498}" srcOrd="0" destOrd="0" presId="urn:microsoft.com/office/officeart/2005/8/layout/vList4#2"/>
    <dgm:cxn modelId="{822722E8-26B9-4E85-B582-2939A0E52E7C}" type="presParOf" srcId="{C9B20E40-B7DB-46F9-AC60-410A87CB4E4F}" destId="{5E110E13-A799-4755-AB91-C4C7BD51A8C7}" srcOrd="1" destOrd="0" presId="urn:microsoft.com/office/officeart/2005/8/layout/vList4#2"/>
    <dgm:cxn modelId="{7B049724-3AE6-4CB5-8041-D8A71263C40B}" type="presParOf" srcId="{C9B20E40-B7DB-46F9-AC60-410A87CB4E4F}" destId="{25F5C949-F776-4838-AF4F-753C11623DF8}" srcOrd="2" destOrd="0" presId="urn:microsoft.com/office/officeart/2005/8/layout/vList4#2"/>
    <dgm:cxn modelId="{56ABFD8D-5DEB-43AB-A669-4369EBB53714}" type="presParOf" srcId="{2E26549D-89CE-4EE3-8CA5-F0018E2F30C8}" destId="{8971E6C6-163C-4B4E-AF5E-E2327EEB8356}" srcOrd="1" destOrd="0" presId="urn:microsoft.com/office/officeart/2005/8/layout/vList4#2"/>
    <dgm:cxn modelId="{4B4D9589-0B82-47C1-A882-B848C00AF835}" type="presParOf" srcId="{2E26549D-89CE-4EE3-8CA5-F0018E2F30C8}" destId="{97DCF52F-027A-441C-914D-F0ECAF59AED0}" srcOrd="2" destOrd="0" presId="urn:microsoft.com/office/officeart/2005/8/layout/vList4#2"/>
    <dgm:cxn modelId="{858641AC-0FA1-41E5-BAFB-F191EB416FF9}" type="presParOf" srcId="{97DCF52F-027A-441C-914D-F0ECAF59AED0}" destId="{FE91CBAD-6BE2-4596-AB77-9929EAFE908C}" srcOrd="0" destOrd="0" presId="urn:microsoft.com/office/officeart/2005/8/layout/vList4#2"/>
    <dgm:cxn modelId="{C83FEBA8-19C4-42CC-8487-7D0332422455}" type="presParOf" srcId="{97DCF52F-027A-441C-914D-F0ECAF59AED0}" destId="{D9DA1F45-6EF2-4C66-9A26-77DE90C440CA}" srcOrd="1" destOrd="0" presId="urn:microsoft.com/office/officeart/2005/8/layout/vList4#2"/>
    <dgm:cxn modelId="{321E21D5-DCF4-4DA8-AF83-317C1EBCAD08}" type="presParOf" srcId="{97DCF52F-027A-441C-914D-F0ECAF59AED0}" destId="{9B71C46B-76D4-480F-A274-DADCCAB71AD4}" srcOrd="2" destOrd="0" presId="urn:microsoft.com/office/officeart/2005/8/layout/vList4#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7A6B8-3D24-4535-97EF-B17F9CD57498}">
      <dsp:nvSpPr>
        <dsp:cNvPr id="0" name=""/>
        <dsp:cNvSpPr/>
      </dsp:nvSpPr>
      <dsp:spPr>
        <a:xfrm>
          <a:off x="0" y="0"/>
          <a:ext cx="7543800" cy="568985"/>
        </a:xfrm>
        <a:prstGeom prst="roundRect">
          <a:avLst>
            <a:gd name="adj" fmla="val 10000"/>
          </a:avLst>
        </a:prstGeom>
        <a:solidFill>
          <a:schemeClr val="tx1">
            <a:lumMod val="75000"/>
          </a:schemeClr>
        </a:solidFill>
        <a:ln w="25400" cap="flat" cmpd="sng" algn="ctr">
          <a:solidFill>
            <a:srgbClr val="FF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marL="112713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cs typeface="Arial" charset="0"/>
            </a:rPr>
            <a:t>Integrated Fuel and Fleet Management</a:t>
          </a:r>
        </a:p>
      </dsp:txBody>
      <dsp:txXfrm>
        <a:off x="1965960" y="0"/>
        <a:ext cx="5577840" cy="568985"/>
      </dsp:txXfrm>
    </dsp:sp>
    <dsp:sp modelId="{5E110E13-A799-4755-AB91-C4C7BD51A8C7}">
      <dsp:nvSpPr>
        <dsp:cNvPr id="0" name=""/>
        <dsp:cNvSpPr/>
      </dsp:nvSpPr>
      <dsp:spPr>
        <a:xfrm>
          <a:off x="899161" y="35574"/>
          <a:ext cx="624837" cy="497835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l="2000" r="-8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1CBAD-6BE2-4596-AB77-9929EAFE908C}">
      <dsp:nvSpPr>
        <dsp:cNvPr id="0" name=""/>
        <dsp:cNvSpPr/>
      </dsp:nvSpPr>
      <dsp:spPr>
        <a:xfrm>
          <a:off x="0" y="1396014"/>
          <a:ext cx="7543800" cy="590245"/>
        </a:xfrm>
        <a:prstGeom prst="roundRect">
          <a:avLst>
            <a:gd name="adj" fmla="val 10000"/>
          </a:avLst>
        </a:prstGeom>
        <a:solidFill>
          <a:schemeClr val="tx1">
            <a:lumMod val="6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12713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  <a:cs typeface="+mn-cs"/>
            </a:rPr>
            <a:t>Vehicle Maintenance</a:t>
          </a:r>
        </a:p>
      </dsp:txBody>
      <dsp:txXfrm>
        <a:off x="1965960" y="1396014"/>
        <a:ext cx="5577840" cy="590245"/>
      </dsp:txXfrm>
    </dsp:sp>
    <dsp:sp modelId="{D9DA1F45-6EF2-4C66-9A26-77DE90C440CA}">
      <dsp:nvSpPr>
        <dsp:cNvPr id="0" name=""/>
        <dsp:cNvSpPr/>
      </dsp:nvSpPr>
      <dsp:spPr>
        <a:xfrm>
          <a:off x="899161" y="1457059"/>
          <a:ext cx="624837" cy="4479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001420-6C2C-4224-8FE9-4C50847982B8}" type="datetimeFigureOut">
              <a:rPr lang="he-IL"/>
              <a:pPr>
                <a:defRPr/>
              </a:pPr>
              <a:t>א'/שבט/תשע"ג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55EB2D-A136-46D6-8236-20C80662B57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3796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48CA05-1610-4CA2-8F5C-44060A4BCE7C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8FB027-358F-44D6-9403-819229786584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e-I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083CCF-4129-4DC4-8A42-C40E39A131AB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e-I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F89EBC-3F8D-416A-9DFE-D77C54272692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e-I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E36F80-C2E8-4612-A1E2-A11706A6E58C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D814-12F6-4F7C-AA4E-830FCD2307C5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5078-8B46-419A-9BF5-BC4B4780E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BF00-E36C-4A52-A8E2-3BC9660DB57B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90B4-2A9B-400C-B7E8-0C065E152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D81B-97D2-468E-943B-99817A0F7971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AD1D-ADA2-40C5-A299-A25120B3B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16D4-965B-48F5-B06C-837A82468984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FF1C1-C0B9-4AD5-A5F2-FED9F4AEB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3A29-847E-4F71-9A12-A17F2BDF843C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7C7B-5390-47F8-8C84-2B3F51322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BDFE8-CAF6-4CAC-9967-33FA6F92FE2A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1615-7C48-44E4-860B-B8C0A0B41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C0F1-4620-4C15-A6B0-3662ED331B7C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93D2-CCFE-4C5A-8307-B5A1EEF73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A096A-1A02-468A-9E1F-1C0EBD7731B2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DD6C-B2A9-4C88-A88F-450723142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A524-C8E4-44BE-9663-A0B12887ECEC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A9AB3-F68C-45DC-BB60-D9405F1E6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A1E3C-B155-4C0D-AB66-6A77CBD69A46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01162-1763-48C3-B6B4-384B16497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6201-A3D4-4575-88B6-25FAA358DA36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EF66-B880-41C2-8074-827F573DE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D7CCFB-1D08-4145-9326-8F2CFA958A61}" type="datetimeFigureOut">
              <a:rPr lang="en-US"/>
              <a:pPr>
                <a:defRPr/>
              </a:pPr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FA8C8-BDCC-412C-AD62-79AEBE17B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7.wdp"/><Relationship Id="rId3" Type="http://schemas.openxmlformats.org/officeDocument/2006/relationships/image" Target="../media/image34.png"/><Relationship Id="rId7" Type="http://schemas.microsoft.com/office/2007/relationships/hdphoto" Target="../media/hdphoto4.wdp"/><Relationship Id="rId12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microsoft.com/office/2007/relationships/hdphoto" Target="../media/hdphoto5.wdp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18" Type="http://schemas.microsoft.com/office/2007/relationships/hdphoto" Target="../media/hdphoto2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jpe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2289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TrackTec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</a:t>
            </a:r>
            <a:r>
              <a:rPr lang="en-US" dirty="0"/>
              <a:t>a</a:t>
            </a:r>
            <a:r>
              <a:rPr lang="en-US" dirty="0" smtClean="0"/>
              <a:t> Pass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9067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5278" y="240268"/>
            <a:ext cx="25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Verdana" pitchFamily="34" charset="0"/>
                <a:cs typeface="Tahoma" pitchFamily="34" charset="0"/>
              </a:rPr>
              <a:t>FULL BO SUPPORT</a:t>
            </a:r>
            <a:endParaRPr lang="en-US" b="1" dirty="0"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68001"/>
            <a:ext cx="3271884" cy="482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LeftFacing" fov="3600000">
              <a:rot lat="600000" lon="1800000" rev="21594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18" y="1352916"/>
            <a:ext cx="261488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FF33CC"/>
                </a:solidFill>
              </a:rPr>
              <a:t>Odometer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FF33CC"/>
                </a:solidFill>
              </a:rPr>
              <a:t>Main EH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FF33CC"/>
                </a:solidFill>
              </a:rPr>
              <a:t>Auxiliary EH 1*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FF33CC"/>
                </a:solidFill>
              </a:rPr>
              <a:t>Auxiliary EH </a:t>
            </a:r>
            <a:r>
              <a:rPr lang="en-US" dirty="0" smtClean="0">
                <a:solidFill>
                  <a:srgbClr val="FF33CC"/>
                </a:solidFill>
              </a:rPr>
              <a:t>2*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FF33CC"/>
                </a:solidFill>
              </a:rPr>
              <a:t>PTO timer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FF33CC"/>
                </a:solidFill>
              </a:rPr>
              <a:t>Idle time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FF33CC"/>
                </a:solidFill>
              </a:rPr>
              <a:t>Total fuel consumed*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FF33CC"/>
                </a:solidFill>
              </a:rPr>
              <a:t>Fuel level in tank*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FF33CC"/>
                </a:solidFill>
              </a:rPr>
              <a:t>Over speeding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FF33CC"/>
                </a:solidFill>
              </a:rPr>
              <a:t>RPM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FF33CC"/>
                </a:solidFill>
              </a:rPr>
              <a:t>Speed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FF33CC"/>
                </a:solidFill>
              </a:rPr>
              <a:t>Error codes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FF33CC"/>
                </a:solidFill>
              </a:rPr>
              <a:t>Over RPM</a:t>
            </a:r>
            <a:endParaRPr lang="en-US" dirty="0">
              <a:solidFill>
                <a:srgbClr val="FF33CC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solidFill>
                <a:srgbClr val="640064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A400A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2460912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BO </a:t>
            </a:r>
            <a:r>
              <a:rPr lang="en-US" dirty="0">
                <a:solidFill>
                  <a:srgbClr val="89E0FF"/>
                </a:solidFill>
              </a:rPr>
              <a:t>A</a:t>
            </a:r>
            <a:r>
              <a:rPr lang="en-US" dirty="0" smtClean="0">
                <a:solidFill>
                  <a:srgbClr val="89E0FF"/>
                </a:solidFill>
              </a:rPr>
              <a:t>dministrator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has a user friendly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configuration tool.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You just need to click  and the desired option </a:t>
            </a:r>
          </a:p>
          <a:p>
            <a:r>
              <a:rPr lang="en-US" dirty="0">
                <a:solidFill>
                  <a:srgbClr val="89E0FF"/>
                </a:solidFill>
              </a:rPr>
              <a:t>i</a:t>
            </a:r>
            <a:r>
              <a:rPr lang="en-US" dirty="0" smtClean="0">
                <a:solidFill>
                  <a:srgbClr val="89E0FF"/>
                </a:solidFill>
              </a:rPr>
              <a:t>s Enabled/Disabled!!!</a:t>
            </a:r>
          </a:p>
        </p:txBody>
      </p:sp>
    </p:spTree>
    <p:extLst>
      <p:ext uri="{BB962C8B-B14F-4D97-AF65-F5344CB8AC3E}">
        <p14:creationId xmlns:p14="http://schemas.microsoft.com/office/powerpoint/2010/main" val="259316380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5278" y="152400"/>
            <a:ext cx="25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Verdana" pitchFamily="34" charset="0"/>
                <a:cs typeface="Tahoma" pitchFamily="34" charset="0"/>
              </a:rPr>
              <a:t>FULL BO SUPPORT</a:t>
            </a:r>
            <a:endParaRPr lang="en-US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990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DP values are constantly being </a:t>
            </a:r>
          </a:p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updated , and  available for </a:t>
            </a:r>
          </a:p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fleet manager…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230834" cy="4114799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15" y="2057399"/>
            <a:ext cx="4230834" cy="4114799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5200" y="220980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Main Sections</a:t>
            </a:r>
          </a:p>
          <a:p>
            <a:endParaRPr lang="en-US" dirty="0"/>
          </a:p>
        </p:txBody>
      </p:sp>
      <p:pic>
        <p:nvPicPr>
          <p:cNvPr id="7175" name="Picture 7" descr="C:\Users\Michael\AppData\Local\Microsoft\Windows\Temporary Internet Files\Content.IE5\IUN3465W\MC910227544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77" y="2703652"/>
            <a:ext cx="318245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41934" y="274766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Generals</a:t>
            </a:r>
            <a:endParaRPr lang="en-US" dirty="0"/>
          </a:p>
        </p:txBody>
      </p:sp>
      <p:pic>
        <p:nvPicPr>
          <p:cNvPr id="7177" name="Picture 9" descr="C:\Users\Michael\AppData\Local\Microsoft\Windows\Temporary Internet Files\Content.IE5\ABPE7D11\MC910227543[1]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59" y="3216809"/>
            <a:ext cx="314674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41934" y="328017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Fueling</a:t>
            </a:r>
            <a:endParaRPr lang="en-US" dirty="0"/>
          </a:p>
        </p:txBody>
      </p:sp>
      <p:pic>
        <p:nvPicPr>
          <p:cNvPr id="7179" name="Picture 11" descr="C:\Users\Michael\AppData\Local\Microsoft\Windows\Temporary Internet Files\Content.IE5\2IB41QNS\MC910227542[1]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09" y="3729966"/>
            <a:ext cx="331414" cy="4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41934" y="381267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Idling</a:t>
            </a:r>
            <a:endParaRPr lang="en-US" dirty="0"/>
          </a:p>
        </p:txBody>
      </p:sp>
      <p:pic>
        <p:nvPicPr>
          <p:cNvPr id="7182" name="Picture 14" descr="C:\Users\Michael\AppData\Local\Microsoft\Windows\Temporary Internet Files\Content.IE5\IUN3465W\MC910227541[1]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59" y="4264858"/>
            <a:ext cx="313964" cy="4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:\Users\Michael\AppData\Local\Microsoft\Windows\Temporary Internet Files\Content.IE5\8XLMHA31\MC910227540[1]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082" y="4799750"/>
            <a:ext cx="303440" cy="4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C:\Users\Michael\AppData\Local\Microsoft\Windows\Temporary Internet Files\Content.IE5\IUN3465W\MC910227539[1]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082" y="5323775"/>
            <a:ext cx="315172" cy="4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641934" y="434518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41934" y="4877693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41934" y="54102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127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352800"/>
            <a:ext cx="9067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50974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100" b="1" dirty="0">
                <a:latin typeface="+mn-lt"/>
                <a:cs typeface="+mn-cs"/>
              </a:rPr>
              <a:t>31 </a:t>
            </a:r>
            <a:r>
              <a:rPr lang="en-US" sz="1100" b="1" dirty="0" err="1">
                <a:latin typeface="+mn-lt"/>
                <a:cs typeface="+mn-cs"/>
              </a:rPr>
              <a:t>Lechi</a:t>
            </a:r>
            <a:r>
              <a:rPr lang="en-US" sz="1100" b="1" dirty="0">
                <a:latin typeface="+mn-lt"/>
                <a:cs typeface="+mn-cs"/>
              </a:rPr>
              <a:t> Street </a:t>
            </a:r>
            <a:r>
              <a:rPr lang="en-US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  <a:sym typeface="Wingdings"/>
              </a:rPr>
              <a:t></a:t>
            </a:r>
            <a:r>
              <a:rPr lang="en-US" sz="1100" b="1" dirty="0">
                <a:latin typeface="+mn-lt"/>
                <a:cs typeface="+mn-cs"/>
                <a:sym typeface="Wingdings"/>
              </a:rPr>
              <a:t> </a:t>
            </a:r>
            <a:r>
              <a:rPr lang="en-US" sz="1100" b="1" dirty="0">
                <a:latin typeface="+mn-lt"/>
                <a:cs typeface="+mn-cs"/>
              </a:rPr>
              <a:t>P.O. Box 1461 </a:t>
            </a:r>
            <a:r>
              <a:rPr lang="en-US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  <a:sym typeface="Wingdings"/>
              </a:rPr>
              <a:t></a:t>
            </a:r>
            <a:r>
              <a:rPr lang="en-US" sz="1100" b="1" dirty="0">
                <a:latin typeface="+mn-lt"/>
                <a:cs typeface="+mn-cs"/>
                <a:sym typeface="Wingdings"/>
              </a:rPr>
              <a:t> </a:t>
            </a:r>
            <a:r>
              <a:rPr lang="en-US" sz="1100" b="1" dirty="0">
                <a:latin typeface="+mn-lt"/>
                <a:cs typeface="+mn-cs"/>
              </a:rPr>
              <a:t>Bnei Brak 51114 Israel </a:t>
            </a:r>
            <a:r>
              <a:rPr lang="en-US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  <a:sym typeface="Wingdings"/>
              </a:rPr>
              <a:t></a:t>
            </a:r>
            <a:r>
              <a:rPr lang="en-US" sz="1100" b="1" dirty="0">
                <a:latin typeface="+mn-lt"/>
                <a:cs typeface="+mn-cs"/>
                <a:sym typeface="Wingdings"/>
              </a:rPr>
              <a:t> </a:t>
            </a:r>
            <a:r>
              <a:rPr lang="en-US" sz="1100" b="1" dirty="0">
                <a:latin typeface="+mn-lt"/>
                <a:cs typeface="+mn-cs"/>
              </a:rPr>
              <a:t>Tel: +972-3-577-6777 </a:t>
            </a:r>
            <a:r>
              <a:rPr lang="en-US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+mn-cs"/>
                <a:sym typeface="Wingdings"/>
              </a:rPr>
              <a:t></a:t>
            </a:r>
            <a:r>
              <a:rPr lang="en-US" sz="1100" b="1" dirty="0">
                <a:latin typeface="+mn-lt"/>
                <a:cs typeface="+mn-cs"/>
                <a:sym typeface="Wingdings"/>
              </a:rPr>
              <a:t> </a:t>
            </a:r>
            <a:r>
              <a:rPr lang="en-US" sz="1100" b="1" dirty="0">
                <a:latin typeface="+mn-lt"/>
                <a:cs typeface="+mn-cs"/>
              </a:rPr>
              <a:t>Fax: +972-3-578-5977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0" y="2286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latin typeface="Verdana" pitchFamily="34" charset="0"/>
              </a:rPr>
              <a:t>TrackTec’s</a:t>
            </a:r>
            <a:r>
              <a:rPr lang="en-US" b="1" dirty="0">
                <a:latin typeface="Verdana" pitchFamily="34" charset="0"/>
              </a:rPr>
              <a:t> Solutions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38441550"/>
              </p:ext>
            </p:extLst>
          </p:nvPr>
        </p:nvGraphicFramePr>
        <p:xfrm>
          <a:off x="838200" y="1066800"/>
          <a:ext cx="7543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832475"/>
            <a:ext cx="9067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us 1"/>
          <p:cNvSpPr/>
          <p:nvPr/>
        </p:nvSpPr>
        <p:spPr>
          <a:xfrm>
            <a:off x="3886200" y="1752600"/>
            <a:ext cx="7620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qual 2"/>
          <p:cNvSpPr/>
          <p:nvPr/>
        </p:nvSpPr>
        <p:spPr>
          <a:xfrm>
            <a:off x="3924300" y="3113314"/>
            <a:ext cx="685800" cy="762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9539" y="4038600"/>
            <a:ext cx="7543800" cy="609600"/>
            <a:chOff x="819539" y="4038600"/>
            <a:chExt cx="7543800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819539" y="4038600"/>
              <a:ext cx="7543800" cy="609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lvl="0"/>
              <a:r>
                <a:rPr lang="en-US" b="1" dirty="0" smtClean="0"/>
                <a:t>                             Cost Reduction</a:t>
              </a:r>
              <a:endParaRPr lang="en-US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738" y="4114800"/>
              <a:ext cx="584462" cy="483428"/>
            </a:xfrm>
            <a:prstGeom prst="roundRect">
              <a:avLst>
                <a:gd name="adj" fmla="val 16667"/>
              </a:avLst>
            </a:prstGeom>
            <a:ln w="28575"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0" y="76200"/>
            <a:ext cx="3934263" cy="715962"/>
          </a:xfrm>
        </p:spPr>
        <p:txBody>
          <a:bodyPr/>
          <a:lstStyle/>
          <a:p>
            <a:r>
              <a:rPr lang="en-US" sz="2000" b="1" dirty="0" smtClean="0">
                <a:latin typeface="Verdana" pitchFamily="34" charset="0"/>
              </a:rPr>
              <a:t>System Overview</a:t>
            </a:r>
            <a:endParaRPr lang="en-US" sz="2000" dirty="0"/>
          </a:p>
        </p:txBody>
      </p:sp>
      <p:sp>
        <p:nvSpPr>
          <p:cNvPr id="6" name="Rectangle 119"/>
          <p:cNvSpPr>
            <a:spLocks noChangeArrowheads="1"/>
          </p:cNvSpPr>
          <p:nvPr/>
        </p:nvSpPr>
        <p:spPr bwMode="auto">
          <a:xfrm>
            <a:off x="433388" y="3429000"/>
            <a:ext cx="1193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995" tIns="25998" rIns="51995" bIns="25998"/>
          <a:lstStyle/>
          <a:p>
            <a:pPr algn="ctr" rtl="0"/>
            <a:r>
              <a:rPr lang="en-US" sz="1200" b="1" dirty="0">
                <a:solidFill>
                  <a:schemeClr val="bg1"/>
                </a:solidFill>
              </a:rPr>
              <a:t>Driver Tag</a:t>
            </a:r>
          </a:p>
        </p:txBody>
      </p:sp>
      <p:sp>
        <p:nvSpPr>
          <p:cNvPr id="7" name="Line 128"/>
          <p:cNvSpPr>
            <a:spLocks noChangeShapeType="1"/>
          </p:cNvSpPr>
          <p:nvPr/>
        </p:nvSpPr>
        <p:spPr bwMode="auto">
          <a:xfrm flipH="1" flipV="1">
            <a:off x="2946400" y="1704979"/>
            <a:ext cx="1633538" cy="793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8" name="Group 112"/>
          <p:cNvGrpSpPr>
            <a:grpSpLocks/>
          </p:cNvGrpSpPr>
          <p:nvPr/>
        </p:nvGrpSpPr>
        <p:grpSpPr bwMode="auto">
          <a:xfrm>
            <a:off x="1563688" y="4435486"/>
            <a:ext cx="725488" cy="200026"/>
            <a:chOff x="2318" y="2746"/>
            <a:chExt cx="790" cy="113"/>
          </a:xfrm>
        </p:grpSpPr>
        <p:sp>
          <p:nvSpPr>
            <p:cNvPr id="130" name="Line 113"/>
            <p:cNvSpPr>
              <a:spLocks noChangeShapeType="1"/>
            </p:cNvSpPr>
            <p:nvPr/>
          </p:nvSpPr>
          <p:spPr bwMode="auto">
            <a:xfrm>
              <a:off x="2318" y="2854"/>
              <a:ext cx="790" cy="0"/>
            </a:xfrm>
            <a:prstGeom prst="line">
              <a:avLst/>
            </a:prstGeom>
            <a:noFill/>
            <a:ln w="31750">
              <a:solidFill>
                <a:srgbClr val="DAA90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1" name="Rectangle 114"/>
            <p:cNvSpPr>
              <a:spLocks noChangeArrowheads="1"/>
            </p:cNvSpPr>
            <p:nvPr/>
          </p:nvSpPr>
          <p:spPr bwMode="auto">
            <a:xfrm>
              <a:off x="2387" y="2746"/>
              <a:ext cx="61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995" tIns="25998" rIns="51995" bIns="25998"/>
            <a:lstStyle/>
            <a:p>
              <a:pPr algn="ctr" rtl="0"/>
              <a:r>
                <a:rPr lang="en-US" sz="1000">
                  <a:solidFill>
                    <a:srgbClr val="000000"/>
                  </a:solidFill>
                </a:rPr>
                <a:t>ICC</a:t>
              </a:r>
              <a:endParaRPr lang="en-US" sz="1000"/>
            </a:p>
          </p:txBody>
        </p:sp>
      </p:grp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990725" y="1309691"/>
          <a:ext cx="1000125" cy="97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Visio" r:id="rId3" imgW="857880" imgH="840600" progId="Visio.Drawing.11">
                  <p:embed/>
                </p:oleObj>
              </mc:Choice>
              <mc:Fallback>
                <p:oleObj name="Visio" r:id="rId3" imgW="857880" imgH="840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1309691"/>
                        <a:ext cx="1000125" cy="971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6727826" y="3286134"/>
            <a:ext cx="1633538" cy="7938"/>
          </a:xfrm>
          <a:prstGeom prst="line">
            <a:avLst/>
          </a:prstGeom>
          <a:noFill/>
          <a:ln w="25400">
            <a:solidFill>
              <a:srgbClr val="1A3E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2833688" y="4384686"/>
            <a:ext cx="1344613" cy="179388"/>
            <a:chOff x="2318" y="2746"/>
            <a:chExt cx="790" cy="113"/>
          </a:xfrm>
        </p:grpSpPr>
        <p:sp>
          <p:nvSpPr>
            <p:cNvPr id="128" name="Line 8"/>
            <p:cNvSpPr>
              <a:spLocks noChangeShapeType="1"/>
            </p:cNvSpPr>
            <p:nvPr/>
          </p:nvSpPr>
          <p:spPr bwMode="auto">
            <a:xfrm>
              <a:off x="2318" y="2854"/>
              <a:ext cx="790" cy="0"/>
            </a:xfrm>
            <a:prstGeom prst="line">
              <a:avLst/>
            </a:prstGeom>
            <a:noFill/>
            <a:ln w="31750">
              <a:solidFill>
                <a:srgbClr val="DAA90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9" name="Rectangle 12"/>
            <p:cNvSpPr>
              <a:spLocks noChangeArrowheads="1"/>
            </p:cNvSpPr>
            <p:nvPr/>
          </p:nvSpPr>
          <p:spPr bwMode="auto">
            <a:xfrm>
              <a:off x="2387" y="2746"/>
              <a:ext cx="61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995" tIns="25998" rIns="51995" bIns="25998"/>
            <a:lstStyle/>
            <a:p>
              <a:pPr algn="ctr" rtl="0"/>
              <a:r>
                <a:rPr lang="en-US" sz="1000">
                  <a:solidFill>
                    <a:srgbClr val="000000"/>
                  </a:solidFill>
                </a:rPr>
                <a:t>RS232</a:t>
              </a:r>
              <a:endParaRPr lang="en-US" sz="1000"/>
            </a:p>
          </p:txBody>
        </p:sp>
      </p:grp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294313" y="4833950"/>
            <a:ext cx="981075" cy="9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995" tIns="25998" rIns="51995" bIns="25998"/>
          <a:lstStyle/>
          <a:p>
            <a:pPr rtl="0">
              <a:buSzPts val="1100"/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OBD CAN</a:t>
            </a:r>
          </a:p>
          <a:p>
            <a:pPr rtl="0">
              <a:buSzPts val="1100"/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OBD K-line</a:t>
            </a:r>
          </a:p>
          <a:p>
            <a:pPr rtl="0">
              <a:buSzPts val="1100"/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J1708/J1587</a:t>
            </a:r>
          </a:p>
          <a:p>
            <a:pPr rtl="0">
              <a:buSzPts val="1100"/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J1939</a:t>
            </a:r>
          </a:p>
          <a:p>
            <a:pPr rtl="0">
              <a:buSzPts val="1100"/>
              <a:buFont typeface="Arial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FMS</a:t>
            </a:r>
            <a:endParaRPr lang="en-US" sz="1000" dirty="0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2454275" y="2227268"/>
            <a:ext cx="161925" cy="1660529"/>
          </a:xfrm>
          <a:custGeom>
            <a:avLst/>
            <a:gdLst>
              <a:gd name="T0" fmla="*/ 0 w 277"/>
              <a:gd name="T1" fmla="*/ 1570 h 1570"/>
              <a:gd name="T2" fmla="*/ 57 w 277"/>
              <a:gd name="T3" fmla="*/ 846 h 1570"/>
              <a:gd name="T4" fmla="*/ 208 w 277"/>
              <a:gd name="T5" fmla="*/ 889 h 1570"/>
              <a:gd name="T6" fmla="*/ 277 w 277"/>
              <a:gd name="T7" fmla="*/ 0 h 1570"/>
              <a:gd name="T8" fmla="*/ 172 w 277"/>
              <a:gd name="T9" fmla="*/ 824 h 1570"/>
              <a:gd name="T10" fmla="*/ 0 w 277"/>
              <a:gd name="T11" fmla="*/ 766 h 1570"/>
              <a:gd name="T12" fmla="*/ 0 w 277"/>
              <a:gd name="T13" fmla="*/ 1570 h 1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" h="1570">
                <a:moveTo>
                  <a:pt x="0" y="1570"/>
                </a:moveTo>
                <a:lnTo>
                  <a:pt x="57" y="846"/>
                </a:lnTo>
                <a:lnTo>
                  <a:pt x="208" y="889"/>
                </a:lnTo>
                <a:lnTo>
                  <a:pt x="277" y="0"/>
                </a:lnTo>
                <a:lnTo>
                  <a:pt x="172" y="824"/>
                </a:lnTo>
                <a:lnTo>
                  <a:pt x="0" y="766"/>
                </a:lnTo>
                <a:lnTo>
                  <a:pt x="0" y="1570"/>
                </a:lnTo>
                <a:close/>
              </a:path>
            </a:pathLst>
          </a:custGeom>
          <a:solidFill>
            <a:srgbClr val="B2D4D4"/>
          </a:solidFill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989138" y="1131891"/>
            <a:ext cx="1193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995" tIns="25998" rIns="51995" bIns="25998"/>
          <a:lstStyle/>
          <a:p>
            <a:pPr algn="ctr" rtl="0"/>
            <a:r>
              <a:rPr lang="en-US" sz="1200" b="1" dirty="0">
                <a:solidFill>
                  <a:schemeClr val="bg1"/>
                </a:solidFill>
              </a:rPr>
              <a:t>TrackTec BOS</a:t>
            </a: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1900238" y="3937010"/>
            <a:ext cx="1285875" cy="1095378"/>
            <a:chOff x="2771" y="2476"/>
            <a:chExt cx="810" cy="690"/>
          </a:xfrm>
        </p:grpSpPr>
        <p:sp>
          <p:nvSpPr>
            <p:cNvPr id="121" name="Rectangle 11"/>
            <p:cNvSpPr>
              <a:spLocks noChangeArrowheads="1"/>
            </p:cNvSpPr>
            <p:nvPr/>
          </p:nvSpPr>
          <p:spPr bwMode="auto">
            <a:xfrm>
              <a:off x="2771" y="3045"/>
              <a:ext cx="81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995" tIns="25998" rIns="51995" bIns="25998"/>
            <a:lstStyle/>
            <a:p>
              <a:pPr algn="ctr" rtl="0"/>
              <a:r>
                <a:rPr lang="en-US" sz="1200" b="1" dirty="0">
                  <a:solidFill>
                    <a:schemeClr val="bg1"/>
                  </a:solidFill>
                </a:rPr>
                <a:t>DPL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22" name="Group 26"/>
            <p:cNvGrpSpPr>
              <a:grpSpLocks/>
            </p:cNvGrpSpPr>
            <p:nvPr/>
          </p:nvGrpSpPr>
          <p:grpSpPr bwMode="auto">
            <a:xfrm>
              <a:off x="2922" y="2476"/>
              <a:ext cx="478" cy="610"/>
              <a:chOff x="3710" y="1894"/>
              <a:chExt cx="617" cy="788"/>
            </a:xfrm>
          </p:grpSpPr>
          <p:pic>
            <p:nvPicPr>
              <p:cNvPr id="123" name="Picture 9" descr="DPL V3 wireless s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22" t="18272" r="13516"/>
              <a:stretch>
                <a:fillRect/>
              </a:stretch>
            </p:blipFill>
            <p:spPr bwMode="auto">
              <a:xfrm>
                <a:off x="3710" y="2065"/>
                <a:ext cx="617" cy="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4" name="Group 16"/>
              <p:cNvGrpSpPr>
                <a:grpSpLocks/>
              </p:cNvGrpSpPr>
              <p:nvPr/>
            </p:nvGrpSpPr>
            <p:grpSpPr bwMode="auto">
              <a:xfrm>
                <a:off x="3944" y="1894"/>
                <a:ext cx="69" cy="202"/>
                <a:chOff x="4150" y="2341"/>
                <a:chExt cx="91" cy="267"/>
              </a:xfrm>
            </p:grpSpPr>
            <p:sp>
              <p:nvSpPr>
                <p:cNvPr id="125" name="Line 17"/>
                <p:cNvSpPr>
                  <a:spLocks noChangeShapeType="1"/>
                </p:cNvSpPr>
                <p:nvPr/>
              </p:nvSpPr>
              <p:spPr bwMode="auto">
                <a:xfrm>
                  <a:off x="4195" y="2472"/>
                  <a:ext cx="0" cy="136"/>
                </a:xfrm>
                <a:prstGeom prst="line">
                  <a:avLst/>
                </a:prstGeom>
                <a:noFill/>
                <a:ln w="3175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8"/>
                <p:cNvSpPr>
                  <a:spLocks noChangeShapeType="1"/>
                </p:cNvSpPr>
                <p:nvPr/>
              </p:nvSpPr>
              <p:spPr bwMode="auto">
                <a:xfrm>
                  <a:off x="4150" y="2341"/>
                  <a:ext cx="45" cy="136"/>
                </a:xfrm>
                <a:prstGeom prst="line">
                  <a:avLst/>
                </a:prstGeom>
                <a:noFill/>
                <a:ln w="3175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196" y="2341"/>
                  <a:ext cx="45" cy="136"/>
                </a:xfrm>
                <a:prstGeom prst="line">
                  <a:avLst/>
                </a:prstGeom>
                <a:noFill/>
                <a:ln w="3175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5597526" y="5765815"/>
            <a:ext cx="193675" cy="141288"/>
          </a:xfrm>
          <a:prstGeom prst="ellipse">
            <a:avLst/>
          </a:prstGeom>
          <a:noFill/>
          <a:ln w="44450">
            <a:solidFill>
              <a:srgbClr val="0B1B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3852863" y="4206886"/>
            <a:ext cx="1285875" cy="844552"/>
            <a:chOff x="1781" y="2650"/>
            <a:chExt cx="810" cy="532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1781" y="3062"/>
              <a:ext cx="81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995" tIns="25998" rIns="51995" bIns="25998"/>
            <a:lstStyle/>
            <a:p>
              <a:pPr algn="ctr" rtl="0"/>
              <a:r>
                <a:rPr lang="en-US" sz="1200" b="1" dirty="0" err="1">
                  <a:solidFill>
                    <a:schemeClr val="bg1"/>
                  </a:solidFill>
                </a:rPr>
                <a:t>DataPass</a:t>
              </a:r>
              <a:r>
                <a:rPr lang="en-US" sz="1200" b="1" dirty="0">
                  <a:solidFill>
                    <a:schemeClr val="bg1"/>
                  </a:solidFill>
                </a:rPr>
                <a:t> AVL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120" name="Picture 21" descr="DataPass box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" y="2650"/>
              <a:ext cx="550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2581275" y="2687644"/>
            <a:ext cx="1530350" cy="41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995" tIns="25998" rIns="51995" bIns="25998"/>
          <a:lstStyle/>
          <a:p>
            <a:pPr rtl="0">
              <a:buSzPts val="1100"/>
              <a:buFont typeface="Arial" charset="0"/>
              <a:buNone/>
            </a:pPr>
            <a:r>
              <a:rPr lang="en-US" sz="1000"/>
              <a:t>↑AVL Online data</a:t>
            </a:r>
          </a:p>
          <a:p>
            <a:pPr rtl="0">
              <a:buSzPts val="1100"/>
              <a:buFont typeface="Arial" charset="0"/>
              <a:buNone/>
            </a:pPr>
            <a:r>
              <a:rPr lang="en-US" sz="1000"/>
              <a:t>↓Approved drivers list</a:t>
            </a:r>
          </a:p>
        </p:txBody>
      </p:sp>
      <p:pic>
        <p:nvPicPr>
          <p:cNvPr id="23" name="Picture 101" descr="Orpak_227_l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1" y="4491049"/>
            <a:ext cx="1498600" cy="159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104"/>
          <p:cNvSpPr>
            <a:spLocks/>
          </p:cNvSpPr>
          <p:nvPr/>
        </p:nvSpPr>
        <p:spPr bwMode="auto">
          <a:xfrm rot="3742819">
            <a:off x="6427788" y="4740288"/>
            <a:ext cx="146050" cy="920750"/>
          </a:xfrm>
          <a:custGeom>
            <a:avLst/>
            <a:gdLst>
              <a:gd name="T0" fmla="*/ 0 w 277"/>
              <a:gd name="T1" fmla="*/ 1570 h 1570"/>
              <a:gd name="T2" fmla="*/ 57 w 277"/>
              <a:gd name="T3" fmla="*/ 846 h 1570"/>
              <a:gd name="T4" fmla="*/ 208 w 277"/>
              <a:gd name="T5" fmla="*/ 889 h 1570"/>
              <a:gd name="T6" fmla="*/ 277 w 277"/>
              <a:gd name="T7" fmla="*/ 0 h 1570"/>
              <a:gd name="T8" fmla="*/ 172 w 277"/>
              <a:gd name="T9" fmla="*/ 824 h 1570"/>
              <a:gd name="T10" fmla="*/ 0 w 277"/>
              <a:gd name="T11" fmla="*/ 766 h 1570"/>
              <a:gd name="T12" fmla="*/ 0 w 277"/>
              <a:gd name="T13" fmla="*/ 1570 h 1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" h="1570">
                <a:moveTo>
                  <a:pt x="0" y="1570"/>
                </a:moveTo>
                <a:lnTo>
                  <a:pt x="57" y="846"/>
                </a:lnTo>
                <a:lnTo>
                  <a:pt x="208" y="889"/>
                </a:lnTo>
                <a:lnTo>
                  <a:pt x="277" y="0"/>
                </a:lnTo>
                <a:lnTo>
                  <a:pt x="172" y="824"/>
                </a:lnTo>
                <a:lnTo>
                  <a:pt x="0" y="766"/>
                </a:lnTo>
                <a:lnTo>
                  <a:pt x="0" y="1570"/>
                </a:lnTo>
                <a:close/>
              </a:path>
            </a:pathLst>
          </a:custGeom>
          <a:solidFill>
            <a:srgbClr val="DAA90D">
              <a:alpha val="49001"/>
            </a:srgbClr>
          </a:solidFill>
          <a:ln w="12700">
            <a:solidFill>
              <a:srgbClr val="DAA90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" name="Group 110"/>
          <p:cNvGrpSpPr>
            <a:grpSpLocks/>
          </p:cNvGrpSpPr>
          <p:nvPr/>
        </p:nvGrpSpPr>
        <p:grpSpPr bwMode="auto">
          <a:xfrm>
            <a:off x="679450" y="4246573"/>
            <a:ext cx="933450" cy="660402"/>
            <a:chOff x="428" y="2675"/>
            <a:chExt cx="588" cy="416"/>
          </a:xfrm>
        </p:grpSpPr>
        <p:grpSp>
          <p:nvGrpSpPr>
            <p:cNvPr id="49" name="Group 108"/>
            <p:cNvGrpSpPr>
              <a:grpSpLocks/>
            </p:cNvGrpSpPr>
            <p:nvPr/>
          </p:nvGrpSpPr>
          <p:grpSpPr bwMode="auto">
            <a:xfrm>
              <a:off x="428" y="2675"/>
              <a:ext cx="588" cy="416"/>
              <a:chOff x="550" y="2484"/>
              <a:chExt cx="1074" cy="761"/>
            </a:xfrm>
          </p:grpSpPr>
          <p:pic>
            <p:nvPicPr>
              <p:cNvPr id="51" name="Picture 105" descr="800907310 DataPass J1708 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8" t="5028" r="6020" b="9944"/>
              <a:stretch>
                <a:fillRect/>
              </a:stretch>
            </p:blipFill>
            <p:spPr bwMode="auto">
              <a:xfrm>
                <a:off x="550" y="2484"/>
                <a:ext cx="1074" cy="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Rectangle 107"/>
              <p:cNvSpPr>
                <a:spLocks noChangeArrowheads="1"/>
              </p:cNvSpPr>
              <p:nvPr/>
            </p:nvSpPr>
            <p:spPr bwMode="auto">
              <a:xfrm>
                <a:off x="742" y="2618"/>
                <a:ext cx="749" cy="518"/>
              </a:xfrm>
              <a:prstGeom prst="rect">
                <a:avLst/>
              </a:prstGeom>
              <a:solidFill>
                <a:srgbClr val="DAA90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0" name="Picture 109" descr="Orpak_038_final_lr no icons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14" t="59311" r="41843" b="27658"/>
            <a:stretch>
              <a:fillRect/>
            </a:stretch>
          </p:blipFill>
          <p:spPr bwMode="auto">
            <a:xfrm>
              <a:off x="559" y="2764"/>
              <a:ext cx="364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tangle 111"/>
          <p:cNvSpPr>
            <a:spLocks noChangeArrowheads="1"/>
          </p:cNvSpPr>
          <p:nvPr/>
        </p:nvSpPr>
        <p:spPr bwMode="auto">
          <a:xfrm>
            <a:off x="534988" y="4897450"/>
            <a:ext cx="1193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995" tIns="25998" rIns="51995" bIns="25998"/>
          <a:lstStyle/>
          <a:p>
            <a:pPr algn="ctr" rtl="0"/>
            <a:r>
              <a:rPr lang="en-US" sz="1200" b="1" dirty="0">
                <a:solidFill>
                  <a:schemeClr val="bg1"/>
                </a:solidFill>
              </a:rPr>
              <a:t>Tag reader</a:t>
            </a:r>
          </a:p>
        </p:txBody>
      </p:sp>
      <p:sp>
        <p:nvSpPr>
          <p:cNvPr id="28" name="Rectangle 120"/>
          <p:cNvSpPr>
            <a:spLocks noChangeArrowheads="1"/>
          </p:cNvSpPr>
          <p:nvPr/>
        </p:nvSpPr>
        <p:spPr bwMode="auto">
          <a:xfrm>
            <a:off x="6037263" y="4227512"/>
            <a:ext cx="1193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995" tIns="25998" rIns="51995" bIns="25998"/>
          <a:lstStyle/>
          <a:p>
            <a:pPr algn="ctr" rtl="0"/>
            <a:r>
              <a:rPr lang="en-US" sz="1200" b="1" dirty="0">
                <a:solidFill>
                  <a:schemeClr val="bg1"/>
                </a:solidFill>
              </a:rPr>
              <a:t>Driver Tag</a:t>
            </a:r>
          </a:p>
        </p:txBody>
      </p:sp>
      <p:sp>
        <p:nvSpPr>
          <p:cNvPr id="29" name="Rectangle 121"/>
          <p:cNvSpPr>
            <a:spLocks noChangeArrowheads="1"/>
          </p:cNvSpPr>
          <p:nvPr/>
        </p:nvSpPr>
        <p:spPr bwMode="auto">
          <a:xfrm>
            <a:off x="6051551" y="2609857"/>
            <a:ext cx="1193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995" tIns="25998" rIns="51995" bIns="25998"/>
          <a:lstStyle/>
          <a:p>
            <a:pPr algn="ctr" rtl="0"/>
            <a:r>
              <a:rPr lang="en-US" sz="1200" b="1" dirty="0" err="1"/>
              <a:t>OrTR</a:t>
            </a:r>
            <a:endParaRPr lang="en-US" sz="1200" b="1" dirty="0"/>
          </a:p>
        </p:txBody>
      </p:sp>
      <p:sp>
        <p:nvSpPr>
          <p:cNvPr id="30" name="Rectangle 122"/>
          <p:cNvSpPr>
            <a:spLocks noChangeArrowheads="1"/>
          </p:cNvSpPr>
          <p:nvPr/>
        </p:nvSpPr>
        <p:spPr bwMode="auto">
          <a:xfrm>
            <a:off x="6772276" y="5894403"/>
            <a:ext cx="1193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995" tIns="25998" rIns="51995" bIns="25998"/>
          <a:lstStyle/>
          <a:p>
            <a:pPr algn="ctr" rtl="0"/>
            <a:r>
              <a:rPr lang="en-US" sz="1200" b="1" dirty="0">
                <a:solidFill>
                  <a:schemeClr val="bg1"/>
                </a:solidFill>
              </a:rPr>
              <a:t>WGT</a:t>
            </a:r>
          </a:p>
        </p:txBody>
      </p:sp>
      <p:sp>
        <p:nvSpPr>
          <p:cNvPr id="31" name="Rectangle 124"/>
          <p:cNvSpPr>
            <a:spLocks noChangeArrowheads="1"/>
          </p:cNvSpPr>
          <p:nvPr/>
        </p:nvSpPr>
        <p:spPr bwMode="auto">
          <a:xfrm>
            <a:off x="7667626" y="3529022"/>
            <a:ext cx="1193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995" tIns="25998" rIns="51995" bIns="25998"/>
          <a:lstStyle/>
          <a:p>
            <a:pPr algn="ctr" rtl="0"/>
            <a:r>
              <a:rPr lang="en-US" sz="1200" b="1" dirty="0" err="1">
                <a:solidFill>
                  <a:schemeClr val="bg1"/>
                </a:solidFill>
              </a:rPr>
              <a:t>SiteOmat</a:t>
            </a:r>
            <a:r>
              <a:rPr lang="en-US" sz="1200" b="1" dirty="0">
                <a:solidFill>
                  <a:schemeClr val="bg1"/>
                </a:solidFill>
              </a:rPr>
              <a:t>-W</a:t>
            </a:r>
          </a:p>
        </p:txBody>
      </p:sp>
      <p:sp>
        <p:nvSpPr>
          <p:cNvPr id="32" name="Freeform 125"/>
          <p:cNvSpPr>
            <a:spLocks/>
          </p:cNvSpPr>
          <p:nvPr/>
        </p:nvSpPr>
        <p:spPr bwMode="auto">
          <a:xfrm>
            <a:off x="7523164" y="3394084"/>
            <a:ext cx="549275" cy="1258891"/>
          </a:xfrm>
          <a:custGeom>
            <a:avLst/>
            <a:gdLst>
              <a:gd name="T0" fmla="*/ 0 w 346"/>
              <a:gd name="T1" fmla="*/ 793 h 793"/>
              <a:gd name="T2" fmla="*/ 0 w 346"/>
              <a:gd name="T3" fmla="*/ 0 h 793"/>
              <a:gd name="T4" fmla="*/ 346 w 346"/>
              <a:gd name="T5" fmla="*/ 0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" h="793">
                <a:moveTo>
                  <a:pt x="0" y="793"/>
                </a:moveTo>
                <a:lnTo>
                  <a:pt x="0" y="0"/>
                </a:lnTo>
                <a:lnTo>
                  <a:pt x="346" y="0"/>
                </a:lnTo>
              </a:path>
            </a:pathLst>
          </a:custGeom>
          <a:noFill/>
          <a:ln w="25400" cap="flat" cmpd="sng">
            <a:solidFill>
              <a:srgbClr val="1A3E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3" name="Freeform 126"/>
          <p:cNvSpPr>
            <a:spLocks/>
          </p:cNvSpPr>
          <p:nvPr/>
        </p:nvSpPr>
        <p:spPr bwMode="auto">
          <a:xfrm rot="5400000">
            <a:off x="5791199" y="569918"/>
            <a:ext cx="1320803" cy="3514726"/>
          </a:xfrm>
          <a:custGeom>
            <a:avLst/>
            <a:gdLst>
              <a:gd name="T0" fmla="*/ 0 w 346"/>
              <a:gd name="T1" fmla="*/ 793 h 793"/>
              <a:gd name="T2" fmla="*/ 0 w 346"/>
              <a:gd name="T3" fmla="*/ 0 h 793"/>
              <a:gd name="T4" fmla="*/ 346 w 346"/>
              <a:gd name="T5" fmla="*/ 0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" h="793">
                <a:moveTo>
                  <a:pt x="0" y="793"/>
                </a:moveTo>
                <a:lnTo>
                  <a:pt x="0" y="0"/>
                </a:lnTo>
                <a:lnTo>
                  <a:pt x="346" y="0"/>
                </a:lnTo>
              </a:path>
            </a:pathLst>
          </a:custGeom>
          <a:noFill/>
          <a:ln w="25400" cap="flat" cmpd="sng">
            <a:solidFill>
              <a:srgbClr val="1A3E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34" name="Picture 123" descr="Site ser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9" y="2936883"/>
            <a:ext cx="777875" cy="8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127"/>
          <p:cNvSpPr>
            <a:spLocks noChangeArrowheads="1"/>
          </p:cNvSpPr>
          <p:nvPr/>
        </p:nvSpPr>
        <p:spPr bwMode="auto">
          <a:xfrm>
            <a:off x="5699126" y="1317628"/>
            <a:ext cx="1592263" cy="41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995" tIns="25998" rIns="51995" bIns="25998"/>
          <a:lstStyle/>
          <a:p>
            <a:pPr rtl="0">
              <a:buSzPts val="1100"/>
              <a:buFont typeface="Arial" charset="0"/>
              <a:buChar char="•"/>
            </a:pPr>
            <a:r>
              <a:rPr lang="en-US" sz="1000"/>
              <a:t>Approve fueling(2 stage)</a:t>
            </a:r>
          </a:p>
          <a:p>
            <a:pPr rtl="0">
              <a:buSzPts val="1100"/>
              <a:buFont typeface="Arial" charset="0"/>
              <a:buChar char="•"/>
            </a:pPr>
            <a:r>
              <a:rPr lang="en-US" sz="1000"/>
              <a:t>Receive transactions</a:t>
            </a:r>
          </a:p>
        </p:txBody>
      </p:sp>
      <p:pic>
        <p:nvPicPr>
          <p:cNvPr id="36" name="Picture 12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36730"/>
            <a:ext cx="825500" cy="63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Line 130"/>
          <p:cNvSpPr>
            <a:spLocks noChangeShapeType="1"/>
          </p:cNvSpPr>
          <p:nvPr/>
        </p:nvSpPr>
        <p:spPr bwMode="auto">
          <a:xfrm flipH="1">
            <a:off x="1422400" y="1697042"/>
            <a:ext cx="650875" cy="233363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" name="Rectangle 131"/>
          <p:cNvSpPr>
            <a:spLocks noChangeArrowheads="1"/>
          </p:cNvSpPr>
          <p:nvPr/>
        </p:nvSpPr>
        <p:spPr bwMode="auto">
          <a:xfrm>
            <a:off x="1235075" y="1592267"/>
            <a:ext cx="738188" cy="41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995" tIns="25998" rIns="51995" bIns="25998"/>
          <a:lstStyle/>
          <a:p>
            <a:pPr rtl="0">
              <a:buSzPts val="1100"/>
              <a:buFont typeface="Arial" charset="0"/>
              <a:buNone/>
            </a:pPr>
            <a:r>
              <a:rPr lang="en-US" sz="1000"/>
              <a:t>Reporting</a:t>
            </a:r>
          </a:p>
        </p:txBody>
      </p:sp>
      <p:graphicFrame>
        <p:nvGraphicFramePr>
          <p:cNvPr id="39" name="Object 28"/>
          <p:cNvGraphicFramePr>
            <a:graphicFrameLocks noChangeAspect="1"/>
          </p:cNvGraphicFramePr>
          <p:nvPr/>
        </p:nvGraphicFramePr>
        <p:xfrm>
          <a:off x="3851276" y="1314453"/>
          <a:ext cx="1000125" cy="97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Visio" r:id="rId12" imgW="857880" imgH="840600" progId="Visio.Drawing.11">
                  <p:embed/>
                </p:oleObj>
              </mc:Choice>
              <mc:Fallback>
                <p:oleObj name="Visio" r:id="rId12" imgW="857880" imgH="840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6" y="1314453"/>
                        <a:ext cx="1000125" cy="971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3827463" y="1136653"/>
            <a:ext cx="1193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995" tIns="25998" rIns="51995" bIns="25998"/>
          <a:lstStyle/>
          <a:p>
            <a:pPr algn="ctr" rtl="0"/>
            <a:r>
              <a:rPr lang="en-US" sz="1200" b="1" dirty="0" err="1" smtClean="0">
                <a:solidFill>
                  <a:schemeClr val="bg1"/>
                </a:solidFill>
              </a:rPr>
              <a:t>Rompetrol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HO</a:t>
            </a:r>
          </a:p>
        </p:txBody>
      </p:sp>
      <p:sp>
        <p:nvSpPr>
          <p:cNvPr id="41" name="Rectangle 132"/>
          <p:cNvSpPr>
            <a:spLocks noChangeArrowheads="1"/>
          </p:cNvSpPr>
          <p:nvPr/>
        </p:nvSpPr>
        <p:spPr bwMode="auto">
          <a:xfrm>
            <a:off x="2890838" y="1725617"/>
            <a:ext cx="1438275" cy="41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995" tIns="25998" rIns="51995" bIns="25998"/>
          <a:lstStyle/>
          <a:p>
            <a:pPr rtl="0">
              <a:buSzPts val="1100"/>
              <a:buFont typeface="Arial" charset="0"/>
              <a:buNone/>
            </a:pPr>
            <a:r>
              <a:rPr lang="en-US" sz="1000"/>
              <a:t> ←Send driver list</a:t>
            </a:r>
          </a:p>
          <a:p>
            <a:pPr rtl="0">
              <a:buSzPts val="1100"/>
              <a:buFont typeface="Arial" charset="0"/>
              <a:buNone/>
            </a:pPr>
            <a:r>
              <a:rPr lang="en-US" sz="1000"/>
              <a:t> ←Send transactions</a:t>
            </a:r>
          </a:p>
        </p:txBody>
      </p:sp>
      <p:pic>
        <p:nvPicPr>
          <p:cNvPr id="42" name="Picture 103" descr="Orpak_038_final_lr no icon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673357"/>
            <a:ext cx="1820863" cy="117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reeform 133"/>
          <p:cNvSpPr>
            <a:spLocks/>
          </p:cNvSpPr>
          <p:nvPr/>
        </p:nvSpPr>
        <p:spPr bwMode="auto">
          <a:xfrm>
            <a:off x="122238" y="3382971"/>
            <a:ext cx="5668963" cy="3403609"/>
          </a:xfrm>
          <a:custGeom>
            <a:avLst/>
            <a:gdLst>
              <a:gd name="T0" fmla="*/ 0 w 3571"/>
              <a:gd name="T1" fmla="*/ 0 h 1965"/>
              <a:gd name="T2" fmla="*/ 3571 w 3571"/>
              <a:gd name="T3" fmla="*/ 0 h 1965"/>
              <a:gd name="T4" fmla="*/ 3565 w 3571"/>
              <a:gd name="T5" fmla="*/ 1965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71" h="1965">
                <a:moveTo>
                  <a:pt x="0" y="0"/>
                </a:moveTo>
                <a:lnTo>
                  <a:pt x="3571" y="0"/>
                </a:lnTo>
                <a:lnTo>
                  <a:pt x="3565" y="1965"/>
                </a:lnTo>
              </a:path>
            </a:pathLst>
          </a:custGeom>
          <a:noFill/>
          <a:ln w="25400" cap="flat">
            <a:solidFill>
              <a:srgbClr val="DAA90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34"/>
          <p:cNvSpPr>
            <a:spLocks/>
          </p:cNvSpPr>
          <p:nvPr/>
        </p:nvSpPr>
        <p:spPr bwMode="auto">
          <a:xfrm>
            <a:off x="5791201" y="2022480"/>
            <a:ext cx="3322638" cy="1341441"/>
          </a:xfrm>
          <a:custGeom>
            <a:avLst/>
            <a:gdLst>
              <a:gd name="T0" fmla="*/ 0 w 2112"/>
              <a:gd name="T1" fmla="*/ 775 h 775"/>
              <a:gd name="T2" fmla="*/ 0 w 2112"/>
              <a:gd name="T3" fmla="*/ 0 h 775"/>
              <a:gd name="T4" fmla="*/ 2112 w 2112"/>
              <a:gd name="T5" fmla="*/ 0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2" h="775">
                <a:moveTo>
                  <a:pt x="0" y="775"/>
                </a:moveTo>
                <a:lnTo>
                  <a:pt x="0" y="0"/>
                </a:lnTo>
                <a:lnTo>
                  <a:pt x="2112" y="0"/>
                </a:lnTo>
              </a:path>
            </a:pathLst>
          </a:custGeom>
          <a:noFill/>
          <a:ln w="25400" cap="flat" cmpd="sng">
            <a:solidFill>
              <a:srgbClr val="1A3E54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135"/>
          <p:cNvSpPr txBox="1">
            <a:spLocks noChangeArrowheads="1"/>
          </p:cNvSpPr>
          <p:nvPr/>
        </p:nvSpPr>
        <p:spPr bwMode="auto">
          <a:xfrm>
            <a:off x="2732088" y="3432184"/>
            <a:ext cx="1290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Vehicle</a:t>
            </a:r>
          </a:p>
        </p:txBody>
      </p:sp>
      <p:sp>
        <p:nvSpPr>
          <p:cNvPr id="46" name="Text Box 136"/>
          <p:cNvSpPr txBox="1">
            <a:spLocks noChangeArrowheads="1"/>
          </p:cNvSpPr>
          <p:nvPr/>
        </p:nvSpPr>
        <p:spPr bwMode="auto">
          <a:xfrm>
            <a:off x="6678614" y="2084393"/>
            <a:ext cx="1547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Gas Station</a:t>
            </a:r>
          </a:p>
        </p:txBody>
      </p:sp>
      <p:sp>
        <p:nvSpPr>
          <p:cNvPr id="47" name="Text Box 137"/>
          <p:cNvSpPr txBox="1">
            <a:spLocks noChangeArrowheads="1"/>
          </p:cNvSpPr>
          <p:nvPr/>
        </p:nvSpPr>
        <p:spPr bwMode="auto">
          <a:xfrm>
            <a:off x="69850" y="1127128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Head Office</a:t>
            </a:r>
          </a:p>
        </p:txBody>
      </p:sp>
      <p:sp>
        <p:nvSpPr>
          <p:cNvPr id="48" name="Rectangle 139"/>
          <p:cNvSpPr>
            <a:spLocks noChangeArrowheads="1"/>
          </p:cNvSpPr>
          <p:nvPr/>
        </p:nvSpPr>
        <p:spPr bwMode="auto">
          <a:xfrm>
            <a:off x="5043488" y="6127766"/>
            <a:ext cx="1193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995" tIns="25998" rIns="51995" bIns="25998"/>
          <a:lstStyle/>
          <a:p>
            <a:pPr algn="ctr" rtl="0"/>
            <a:r>
              <a:rPr lang="en-US" sz="1200" b="1" dirty="0" err="1">
                <a:solidFill>
                  <a:schemeClr val="bg1"/>
                </a:solidFill>
              </a:rPr>
              <a:t>FuelOpass</a:t>
            </a:r>
            <a:r>
              <a:rPr lang="en-US" sz="1200" b="1" dirty="0">
                <a:solidFill>
                  <a:schemeClr val="bg1"/>
                </a:solidFill>
              </a:rPr>
              <a:t>-EM</a:t>
            </a: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08" y="5440893"/>
            <a:ext cx="1214616" cy="700091"/>
          </a:xfrm>
          <a:prstGeom prst="rect">
            <a:avLst/>
          </a:prstGeom>
        </p:spPr>
      </p:pic>
      <p:grpSp>
        <p:nvGrpSpPr>
          <p:cNvPr id="22" name="Group 34"/>
          <p:cNvGrpSpPr>
            <a:grpSpLocks/>
          </p:cNvGrpSpPr>
          <p:nvPr/>
        </p:nvGrpSpPr>
        <p:grpSpPr bwMode="auto">
          <a:xfrm rot="293829">
            <a:off x="5649913" y="5422914"/>
            <a:ext cx="987425" cy="495301"/>
            <a:chOff x="2307" y="1374"/>
            <a:chExt cx="936" cy="470"/>
          </a:xfrm>
        </p:grpSpPr>
        <p:sp>
          <p:nvSpPr>
            <p:cNvPr id="53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307" y="1374"/>
              <a:ext cx="936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474" y="1603"/>
              <a:ext cx="158" cy="102"/>
            </a:xfrm>
            <a:custGeom>
              <a:avLst/>
              <a:gdLst>
                <a:gd name="T0" fmla="*/ 19 w 92"/>
                <a:gd name="T1" fmla="*/ 59 h 59"/>
                <a:gd name="T2" fmla="*/ 0 w 92"/>
                <a:gd name="T3" fmla="*/ 33 h 59"/>
                <a:gd name="T4" fmla="*/ 73 w 92"/>
                <a:gd name="T5" fmla="*/ 0 h 59"/>
                <a:gd name="T6" fmla="*/ 92 w 92"/>
                <a:gd name="T7" fmla="*/ 26 h 59"/>
                <a:gd name="T8" fmla="*/ 19 w 92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9">
                  <a:moveTo>
                    <a:pt x="19" y="59"/>
                  </a:moveTo>
                  <a:lnTo>
                    <a:pt x="0" y="33"/>
                  </a:lnTo>
                  <a:lnTo>
                    <a:pt x="73" y="0"/>
                  </a:lnTo>
                  <a:lnTo>
                    <a:pt x="92" y="26"/>
                  </a:lnTo>
                  <a:lnTo>
                    <a:pt x="19" y="5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2474" y="1603"/>
              <a:ext cx="158" cy="102"/>
            </a:xfrm>
            <a:custGeom>
              <a:avLst/>
              <a:gdLst>
                <a:gd name="T0" fmla="*/ 19 w 92"/>
                <a:gd name="T1" fmla="*/ 59 h 59"/>
                <a:gd name="T2" fmla="*/ 0 w 92"/>
                <a:gd name="T3" fmla="*/ 33 h 59"/>
                <a:gd name="T4" fmla="*/ 73 w 92"/>
                <a:gd name="T5" fmla="*/ 0 h 59"/>
                <a:gd name="T6" fmla="*/ 92 w 92"/>
                <a:gd name="T7" fmla="*/ 26 h 59"/>
                <a:gd name="T8" fmla="*/ 19 w 92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9">
                  <a:moveTo>
                    <a:pt x="19" y="59"/>
                  </a:moveTo>
                  <a:lnTo>
                    <a:pt x="0" y="33"/>
                  </a:lnTo>
                  <a:lnTo>
                    <a:pt x="73" y="0"/>
                  </a:lnTo>
                  <a:lnTo>
                    <a:pt x="92" y="26"/>
                  </a:lnTo>
                  <a:lnTo>
                    <a:pt x="19" y="59"/>
                  </a:lnTo>
                  <a:close/>
                </a:path>
              </a:pathLst>
            </a:custGeom>
            <a:noFill/>
            <a:ln w="14288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2322" y="1684"/>
              <a:ext cx="171" cy="148"/>
            </a:xfrm>
            <a:custGeom>
              <a:avLst/>
              <a:gdLst>
                <a:gd name="T0" fmla="*/ 27 w 99"/>
                <a:gd name="T1" fmla="*/ 86 h 86"/>
                <a:gd name="T2" fmla="*/ 0 w 99"/>
                <a:gd name="T3" fmla="*/ 68 h 86"/>
                <a:gd name="T4" fmla="*/ 72 w 99"/>
                <a:gd name="T5" fmla="*/ 0 h 86"/>
                <a:gd name="T6" fmla="*/ 99 w 99"/>
                <a:gd name="T7" fmla="*/ 18 h 86"/>
                <a:gd name="T8" fmla="*/ 27 w 99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6">
                  <a:moveTo>
                    <a:pt x="27" y="86"/>
                  </a:moveTo>
                  <a:lnTo>
                    <a:pt x="0" y="68"/>
                  </a:lnTo>
                  <a:lnTo>
                    <a:pt x="72" y="0"/>
                  </a:lnTo>
                  <a:lnTo>
                    <a:pt x="99" y="18"/>
                  </a:lnTo>
                  <a:lnTo>
                    <a:pt x="27" y="8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2322" y="1684"/>
              <a:ext cx="171" cy="148"/>
            </a:xfrm>
            <a:custGeom>
              <a:avLst/>
              <a:gdLst>
                <a:gd name="T0" fmla="*/ 27 w 99"/>
                <a:gd name="T1" fmla="*/ 86 h 86"/>
                <a:gd name="T2" fmla="*/ 0 w 99"/>
                <a:gd name="T3" fmla="*/ 68 h 86"/>
                <a:gd name="T4" fmla="*/ 72 w 99"/>
                <a:gd name="T5" fmla="*/ 0 h 86"/>
                <a:gd name="T6" fmla="*/ 99 w 99"/>
                <a:gd name="T7" fmla="*/ 18 h 86"/>
                <a:gd name="T8" fmla="*/ 27 w 99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6">
                  <a:moveTo>
                    <a:pt x="27" y="86"/>
                  </a:moveTo>
                  <a:lnTo>
                    <a:pt x="0" y="68"/>
                  </a:lnTo>
                  <a:lnTo>
                    <a:pt x="72" y="0"/>
                  </a:lnTo>
                  <a:lnTo>
                    <a:pt x="99" y="18"/>
                  </a:lnTo>
                  <a:lnTo>
                    <a:pt x="27" y="86"/>
                  </a:lnTo>
                  <a:close/>
                </a:path>
              </a:pathLst>
            </a:custGeom>
            <a:noFill/>
            <a:ln w="14288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2448" y="1667"/>
              <a:ext cx="67" cy="51"/>
            </a:xfrm>
            <a:custGeom>
              <a:avLst/>
              <a:gdLst>
                <a:gd name="T0" fmla="*/ 24 w 39"/>
                <a:gd name="T1" fmla="*/ 30 h 30"/>
                <a:gd name="T2" fmla="*/ 0 w 39"/>
                <a:gd name="T3" fmla="*/ 12 h 30"/>
                <a:gd name="T4" fmla="*/ 15 w 39"/>
                <a:gd name="T5" fmla="*/ 0 h 30"/>
                <a:gd name="T6" fmla="*/ 39 w 39"/>
                <a:gd name="T7" fmla="*/ 18 h 30"/>
                <a:gd name="T8" fmla="*/ 24 w 3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0">
                  <a:moveTo>
                    <a:pt x="24" y="30"/>
                  </a:moveTo>
                  <a:lnTo>
                    <a:pt x="0" y="12"/>
                  </a:lnTo>
                  <a:lnTo>
                    <a:pt x="15" y="0"/>
                  </a:lnTo>
                  <a:lnTo>
                    <a:pt x="39" y="18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2448" y="1667"/>
              <a:ext cx="67" cy="51"/>
            </a:xfrm>
            <a:custGeom>
              <a:avLst/>
              <a:gdLst>
                <a:gd name="T0" fmla="*/ 24 w 39"/>
                <a:gd name="T1" fmla="*/ 30 h 30"/>
                <a:gd name="T2" fmla="*/ 0 w 39"/>
                <a:gd name="T3" fmla="*/ 12 h 30"/>
                <a:gd name="T4" fmla="*/ 15 w 39"/>
                <a:gd name="T5" fmla="*/ 0 h 30"/>
                <a:gd name="T6" fmla="*/ 39 w 39"/>
                <a:gd name="T7" fmla="*/ 18 h 30"/>
                <a:gd name="T8" fmla="*/ 24 w 3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0">
                  <a:moveTo>
                    <a:pt x="24" y="30"/>
                  </a:moveTo>
                  <a:lnTo>
                    <a:pt x="0" y="12"/>
                  </a:lnTo>
                  <a:lnTo>
                    <a:pt x="15" y="0"/>
                  </a:lnTo>
                  <a:lnTo>
                    <a:pt x="39" y="18"/>
                  </a:lnTo>
                  <a:lnTo>
                    <a:pt x="24" y="30"/>
                  </a:lnTo>
                  <a:close/>
                </a:path>
              </a:pathLst>
            </a:custGeom>
            <a:noFill/>
            <a:ln w="14288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42"/>
            <p:cNvSpPr>
              <a:spLocks/>
            </p:cNvSpPr>
            <p:nvPr/>
          </p:nvSpPr>
          <p:spPr bwMode="auto">
            <a:xfrm>
              <a:off x="2446" y="1651"/>
              <a:ext cx="43" cy="33"/>
            </a:xfrm>
            <a:custGeom>
              <a:avLst/>
              <a:gdLst>
                <a:gd name="T0" fmla="*/ 0 w 25"/>
                <a:gd name="T1" fmla="*/ 19 h 19"/>
                <a:gd name="T2" fmla="*/ 25 w 25"/>
                <a:gd name="T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19">
                  <a:moveTo>
                    <a:pt x="0" y="19"/>
                  </a:moveTo>
                  <a:cubicBezTo>
                    <a:pt x="7" y="12"/>
                    <a:pt x="15" y="5"/>
                    <a:pt x="25" y="0"/>
                  </a:cubicBezTo>
                </a:path>
              </a:pathLst>
            </a:custGeom>
            <a:noFill/>
            <a:ln w="14288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2450" y="1550"/>
              <a:ext cx="163" cy="158"/>
            </a:xfrm>
            <a:custGeom>
              <a:avLst/>
              <a:gdLst>
                <a:gd name="T0" fmla="*/ 95 w 95"/>
                <a:gd name="T1" fmla="*/ 74 h 92"/>
                <a:gd name="T2" fmla="*/ 55 w 95"/>
                <a:gd name="T3" fmla="*/ 92 h 92"/>
                <a:gd name="T4" fmla="*/ 0 w 95"/>
                <a:gd name="T5" fmla="*/ 18 h 92"/>
                <a:gd name="T6" fmla="*/ 40 w 95"/>
                <a:gd name="T7" fmla="*/ 0 h 92"/>
                <a:gd name="T8" fmla="*/ 95 w 95"/>
                <a:gd name="T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2">
                  <a:moveTo>
                    <a:pt x="95" y="74"/>
                  </a:moveTo>
                  <a:lnTo>
                    <a:pt x="55" y="92"/>
                  </a:lnTo>
                  <a:lnTo>
                    <a:pt x="0" y="18"/>
                  </a:lnTo>
                  <a:lnTo>
                    <a:pt x="40" y="0"/>
                  </a:lnTo>
                  <a:lnTo>
                    <a:pt x="95" y="74"/>
                  </a:lnTo>
                  <a:close/>
                </a:path>
              </a:pathLst>
            </a:custGeom>
            <a:solidFill>
              <a:srgbClr val="292929"/>
            </a:solidFill>
            <a:ln w="952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44"/>
            <p:cNvSpPr>
              <a:spLocks/>
            </p:cNvSpPr>
            <p:nvPr/>
          </p:nvSpPr>
          <p:spPr bwMode="auto">
            <a:xfrm>
              <a:off x="2450" y="1550"/>
              <a:ext cx="163" cy="158"/>
            </a:xfrm>
            <a:custGeom>
              <a:avLst/>
              <a:gdLst>
                <a:gd name="T0" fmla="*/ 95 w 95"/>
                <a:gd name="T1" fmla="*/ 74 h 92"/>
                <a:gd name="T2" fmla="*/ 55 w 95"/>
                <a:gd name="T3" fmla="*/ 92 h 92"/>
                <a:gd name="T4" fmla="*/ 0 w 95"/>
                <a:gd name="T5" fmla="*/ 18 h 92"/>
                <a:gd name="T6" fmla="*/ 40 w 95"/>
                <a:gd name="T7" fmla="*/ 0 h 92"/>
                <a:gd name="T8" fmla="*/ 95 w 95"/>
                <a:gd name="T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2">
                  <a:moveTo>
                    <a:pt x="95" y="74"/>
                  </a:moveTo>
                  <a:lnTo>
                    <a:pt x="55" y="92"/>
                  </a:lnTo>
                  <a:lnTo>
                    <a:pt x="0" y="18"/>
                  </a:lnTo>
                  <a:lnTo>
                    <a:pt x="40" y="0"/>
                  </a:lnTo>
                  <a:lnTo>
                    <a:pt x="95" y="74"/>
                  </a:lnTo>
                  <a:close/>
                </a:path>
              </a:pathLst>
            </a:custGeom>
            <a:noFill/>
            <a:ln w="14288" cap="rnd">
              <a:solidFill>
                <a:srgbClr val="2929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45"/>
            <p:cNvSpPr>
              <a:spLocks noChangeArrowheads="1"/>
            </p:cNvSpPr>
            <p:nvPr/>
          </p:nvSpPr>
          <p:spPr bwMode="auto">
            <a:xfrm>
              <a:off x="2925" y="1526"/>
              <a:ext cx="247" cy="110"/>
            </a:xfrm>
            <a:prstGeom prst="rect">
              <a:avLst/>
            </a:prstGeom>
            <a:noFill/>
            <a:ln w="14288" cap="rnd">
              <a:solidFill>
                <a:srgbClr val="80002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6"/>
            <p:cNvSpPr>
              <a:spLocks noChangeShapeType="1"/>
            </p:cNvSpPr>
            <p:nvPr/>
          </p:nvSpPr>
          <p:spPr bwMode="auto">
            <a:xfrm flipH="1" flipV="1">
              <a:off x="3011" y="1569"/>
              <a:ext cx="161" cy="49"/>
            </a:xfrm>
            <a:prstGeom prst="line">
              <a:avLst/>
            </a:prstGeom>
            <a:noFill/>
            <a:ln w="20638" cap="rnd">
              <a:solidFill>
                <a:srgbClr val="286EA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2493" y="1705"/>
              <a:ext cx="19" cy="10"/>
            </a:xfrm>
            <a:custGeom>
              <a:avLst/>
              <a:gdLst>
                <a:gd name="T0" fmla="*/ 0 w 11"/>
                <a:gd name="T1" fmla="*/ 6 h 6"/>
                <a:gd name="T2" fmla="*/ 11 w 11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cubicBezTo>
                    <a:pt x="2" y="3"/>
                    <a:pt x="7" y="0"/>
                    <a:pt x="11" y="0"/>
                  </a:cubicBezTo>
                </a:path>
              </a:pathLst>
            </a:custGeom>
            <a:noFill/>
            <a:ln w="14288" cap="rnd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2570" y="1462"/>
              <a:ext cx="109" cy="98"/>
            </a:xfrm>
            <a:custGeom>
              <a:avLst/>
              <a:gdLst>
                <a:gd name="T0" fmla="*/ 0 w 63"/>
                <a:gd name="T1" fmla="*/ 57 h 57"/>
                <a:gd name="T2" fmla="*/ 63 w 63"/>
                <a:gd name="T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3" h="57">
                  <a:moveTo>
                    <a:pt x="0" y="57"/>
                  </a:moveTo>
                  <a:cubicBezTo>
                    <a:pt x="32" y="48"/>
                    <a:pt x="56" y="27"/>
                    <a:pt x="63" y="0"/>
                  </a:cubicBezTo>
                </a:path>
              </a:pathLst>
            </a:custGeom>
            <a:noFill/>
            <a:ln w="14288" cap="rnd">
              <a:solidFill>
                <a:srgbClr val="286E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3172" y="1439"/>
              <a:ext cx="54" cy="33"/>
            </a:xfrm>
            <a:custGeom>
              <a:avLst/>
              <a:gdLst>
                <a:gd name="T0" fmla="*/ 0 w 31"/>
                <a:gd name="T1" fmla="*/ 1 h 19"/>
                <a:gd name="T2" fmla="*/ 31 w 31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19">
                  <a:moveTo>
                    <a:pt x="0" y="1"/>
                  </a:moveTo>
                  <a:cubicBezTo>
                    <a:pt x="15" y="0"/>
                    <a:pt x="28" y="8"/>
                    <a:pt x="31" y="19"/>
                  </a:cubicBezTo>
                </a:path>
              </a:pathLst>
            </a:custGeom>
            <a:solidFill>
              <a:srgbClr val="286EA8"/>
            </a:solidFill>
            <a:ln w="14288" cap="rnd">
              <a:solidFill>
                <a:srgbClr val="286E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2834" y="1383"/>
              <a:ext cx="135" cy="58"/>
            </a:xfrm>
            <a:custGeom>
              <a:avLst/>
              <a:gdLst>
                <a:gd name="T0" fmla="*/ 0 w 79"/>
                <a:gd name="T1" fmla="*/ 27 h 34"/>
                <a:gd name="T2" fmla="*/ 47 w 79"/>
                <a:gd name="T3" fmla="*/ 3 h 34"/>
                <a:gd name="T4" fmla="*/ 78 w 79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34">
                  <a:moveTo>
                    <a:pt x="0" y="27"/>
                  </a:moveTo>
                  <a:cubicBezTo>
                    <a:pt x="5" y="10"/>
                    <a:pt x="26" y="0"/>
                    <a:pt x="47" y="3"/>
                  </a:cubicBezTo>
                  <a:cubicBezTo>
                    <a:pt x="65" y="6"/>
                    <a:pt x="79" y="19"/>
                    <a:pt x="78" y="34"/>
                  </a:cubicBezTo>
                </a:path>
              </a:pathLst>
            </a:custGeom>
            <a:solidFill>
              <a:srgbClr val="286EA8"/>
            </a:solidFill>
            <a:ln w="14288" cap="rnd">
              <a:solidFill>
                <a:srgbClr val="286E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2711" y="1629"/>
              <a:ext cx="76" cy="31"/>
            </a:xfrm>
            <a:custGeom>
              <a:avLst/>
              <a:gdLst>
                <a:gd name="T0" fmla="*/ 0 w 44"/>
                <a:gd name="T1" fmla="*/ 0 h 18"/>
                <a:gd name="T2" fmla="*/ 44 w 44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18">
                  <a:moveTo>
                    <a:pt x="0" y="0"/>
                  </a:moveTo>
                  <a:cubicBezTo>
                    <a:pt x="17" y="0"/>
                    <a:pt x="34" y="7"/>
                    <a:pt x="44" y="18"/>
                  </a:cubicBezTo>
                </a:path>
              </a:pathLst>
            </a:custGeom>
            <a:solidFill>
              <a:srgbClr val="286EA8"/>
            </a:solidFill>
            <a:ln w="14288" cap="rnd">
              <a:solidFill>
                <a:srgbClr val="286E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2787" y="1643"/>
              <a:ext cx="145" cy="19"/>
            </a:xfrm>
            <a:custGeom>
              <a:avLst/>
              <a:gdLst>
                <a:gd name="T0" fmla="*/ 0 w 84"/>
                <a:gd name="T1" fmla="*/ 10 h 11"/>
                <a:gd name="T2" fmla="*/ 84 w 84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4" h="11">
                  <a:moveTo>
                    <a:pt x="0" y="10"/>
                  </a:moveTo>
                  <a:cubicBezTo>
                    <a:pt x="26" y="0"/>
                    <a:pt x="58" y="0"/>
                    <a:pt x="84" y="11"/>
                  </a:cubicBezTo>
                </a:path>
              </a:pathLst>
            </a:custGeom>
            <a:solidFill>
              <a:srgbClr val="286EA8"/>
            </a:solidFill>
            <a:ln w="14288" cap="rnd">
              <a:solidFill>
                <a:srgbClr val="286E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3157" y="1600"/>
              <a:ext cx="71" cy="62"/>
            </a:xfrm>
            <a:custGeom>
              <a:avLst/>
              <a:gdLst>
                <a:gd name="T0" fmla="*/ 0 w 41"/>
                <a:gd name="T1" fmla="*/ 36 h 36"/>
                <a:gd name="T2" fmla="*/ 41 w 41"/>
                <a:gd name="T3" fmla="*/ 4 h 36"/>
                <a:gd name="T4" fmla="*/ 40 w 41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6">
                  <a:moveTo>
                    <a:pt x="0" y="36"/>
                  </a:moveTo>
                  <a:cubicBezTo>
                    <a:pt x="22" y="36"/>
                    <a:pt x="41" y="22"/>
                    <a:pt x="41" y="4"/>
                  </a:cubicBezTo>
                  <a:cubicBezTo>
                    <a:pt x="41" y="3"/>
                    <a:pt x="41" y="1"/>
                    <a:pt x="40" y="0"/>
                  </a:cubicBezTo>
                </a:path>
              </a:pathLst>
            </a:custGeom>
            <a:solidFill>
              <a:srgbClr val="286EA8"/>
            </a:solidFill>
            <a:ln w="14288" cap="rnd">
              <a:solidFill>
                <a:srgbClr val="286E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4"/>
            <p:cNvSpPr>
              <a:spLocks noChangeShapeType="1"/>
            </p:cNvSpPr>
            <p:nvPr/>
          </p:nvSpPr>
          <p:spPr bwMode="auto">
            <a:xfrm>
              <a:off x="2932" y="1662"/>
              <a:ext cx="225" cy="0"/>
            </a:xfrm>
            <a:prstGeom prst="line">
              <a:avLst/>
            </a:prstGeom>
            <a:noFill/>
            <a:ln w="14288" cap="rnd">
              <a:solidFill>
                <a:srgbClr val="286EA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55"/>
            <p:cNvSpPr>
              <a:spLocks noChangeShapeType="1"/>
            </p:cNvSpPr>
            <p:nvPr/>
          </p:nvSpPr>
          <p:spPr bwMode="auto">
            <a:xfrm>
              <a:off x="2968" y="1441"/>
              <a:ext cx="204" cy="0"/>
            </a:xfrm>
            <a:prstGeom prst="line">
              <a:avLst/>
            </a:prstGeom>
            <a:noFill/>
            <a:ln w="14288" cap="rnd">
              <a:solidFill>
                <a:srgbClr val="80002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56"/>
            <p:cNvSpPr>
              <a:spLocks noChangeShapeType="1"/>
            </p:cNvSpPr>
            <p:nvPr/>
          </p:nvSpPr>
          <p:spPr bwMode="auto">
            <a:xfrm>
              <a:off x="3226" y="1472"/>
              <a:ext cx="0" cy="128"/>
            </a:xfrm>
            <a:prstGeom prst="line">
              <a:avLst/>
            </a:prstGeom>
            <a:noFill/>
            <a:ln w="14288" cap="rnd">
              <a:solidFill>
                <a:srgbClr val="286EA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57"/>
            <p:cNvSpPr>
              <a:spLocks noChangeShapeType="1"/>
            </p:cNvSpPr>
            <p:nvPr/>
          </p:nvSpPr>
          <p:spPr bwMode="auto">
            <a:xfrm flipV="1">
              <a:off x="2679" y="1429"/>
              <a:ext cx="155" cy="33"/>
            </a:xfrm>
            <a:prstGeom prst="line">
              <a:avLst/>
            </a:prstGeom>
            <a:noFill/>
            <a:ln w="14288" cap="rnd">
              <a:solidFill>
                <a:srgbClr val="286EA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58"/>
            <p:cNvSpPr>
              <a:spLocks noChangeShapeType="1"/>
            </p:cNvSpPr>
            <p:nvPr/>
          </p:nvSpPr>
          <p:spPr bwMode="auto">
            <a:xfrm>
              <a:off x="2570" y="1560"/>
              <a:ext cx="141" cy="69"/>
            </a:xfrm>
            <a:prstGeom prst="line">
              <a:avLst/>
            </a:prstGeom>
            <a:noFill/>
            <a:ln w="14288" cap="rnd">
              <a:solidFill>
                <a:srgbClr val="80002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2570" y="1517"/>
              <a:ext cx="165" cy="143"/>
            </a:xfrm>
            <a:custGeom>
              <a:avLst/>
              <a:gdLst>
                <a:gd name="T0" fmla="*/ 96 w 96"/>
                <a:gd name="T1" fmla="*/ 58 h 83"/>
                <a:gd name="T2" fmla="*/ 42 w 96"/>
                <a:gd name="T3" fmla="*/ 83 h 83"/>
                <a:gd name="T4" fmla="*/ 0 w 96"/>
                <a:gd name="T5" fmla="*/ 25 h 83"/>
                <a:gd name="T6" fmla="*/ 54 w 96"/>
                <a:gd name="T7" fmla="*/ 0 h 83"/>
                <a:gd name="T8" fmla="*/ 96 w 96"/>
                <a:gd name="T9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3">
                  <a:moveTo>
                    <a:pt x="96" y="58"/>
                  </a:moveTo>
                  <a:lnTo>
                    <a:pt x="42" y="83"/>
                  </a:lnTo>
                  <a:lnTo>
                    <a:pt x="0" y="25"/>
                  </a:lnTo>
                  <a:lnTo>
                    <a:pt x="54" y="0"/>
                  </a:lnTo>
                  <a:lnTo>
                    <a:pt x="96" y="58"/>
                  </a:lnTo>
                  <a:close/>
                </a:path>
              </a:pathLst>
            </a:custGeom>
            <a:solidFill>
              <a:srgbClr val="286EA8"/>
            </a:solidFill>
            <a:ln w="9525">
              <a:solidFill>
                <a:srgbClr val="286E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2570" y="1517"/>
              <a:ext cx="165" cy="143"/>
            </a:xfrm>
            <a:custGeom>
              <a:avLst/>
              <a:gdLst>
                <a:gd name="T0" fmla="*/ 96 w 96"/>
                <a:gd name="T1" fmla="*/ 58 h 83"/>
                <a:gd name="T2" fmla="*/ 42 w 96"/>
                <a:gd name="T3" fmla="*/ 83 h 83"/>
                <a:gd name="T4" fmla="*/ 0 w 96"/>
                <a:gd name="T5" fmla="*/ 25 h 83"/>
                <a:gd name="T6" fmla="*/ 54 w 96"/>
                <a:gd name="T7" fmla="*/ 0 h 83"/>
                <a:gd name="T8" fmla="*/ 96 w 96"/>
                <a:gd name="T9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3">
                  <a:moveTo>
                    <a:pt x="96" y="58"/>
                  </a:moveTo>
                  <a:lnTo>
                    <a:pt x="42" y="83"/>
                  </a:lnTo>
                  <a:lnTo>
                    <a:pt x="0" y="25"/>
                  </a:lnTo>
                  <a:lnTo>
                    <a:pt x="54" y="0"/>
                  </a:lnTo>
                  <a:lnTo>
                    <a:pt x="96" y="58"/>
                  </a:lnTo>
                  <a:close/>
                </a:path>
              </a:pathLst>
            </a:custGeom>
            <a:solidFill>
              <a:srgbClr val="286EA8"/>
            </a:solidFill>
            <a:ln w="14288" cap="rnd">
              <a:solidFill>
                <a:srgbClr val="286E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61"/>
            <p:cNvSpPr>
              <a:spLocks noChangeArrowheads="1"/>
            </p:cNvSpPr>
            <p:nvPr/>
          </p:nvSpPr>
          <p:spPr bwMode="auto">
            <a:xfrm>
              <a:off x="2680" y="1465"/>
              <a:ext cx="243" cy="164"/>
            </a:xfrm>
            <a:prstGeom prst="rect">
              <a:avLst/>
            </a:prstGeom>
            <a:solidFill>
              <a:srgbClr val="286EA8"/>
            </a:solidFill>
            <a:ln w="9525">
              <a:solidFill>
                <a:srgbClr val="286E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62"/>
            <p:cNvSpPr>
              <a:spLocks noChangeArrowheads="1"/>
            </p:cNvSpPr>
            <p:nvPr/>
          </p:nvSpPr>
          <p:spPr bwMode="auto">
            <a:xfrm>
              <a:off x="2680" y="1465"/>
              <a:ext cx="243" cy="164"/>
            </a:xfrm>
            <a:prstGeom prst="rect">
              <a:avLst/>
            </a:prstGeom>
            <a:solidFill>
              <a:srgbClr val="286EA8"/>
            </a:solidFill>
            <a:ln w="14288" cap="rnd">
              <a:solidFill>
                <a:srgbClr val="286E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63"/>
            <p:cNvSpPr>
              <a:spLocks/>
            </p:cNvSpPr>
            <p:nvPr/>
          </p:nvSpPr>
          <p:spPr bwMode="auto">
            <a:xfrm>
              <a:off x="2651" y="1479"/>
              <a:ext cx="64" cy="53"/>
            </a:xfrm>
            <a:custGeom>
              <a:avLst/>
              <a:gdLst>
                <a:gd name="T0" fmla="*/ 37 w 37"/>
                <a:gd name="T1" fmla="*/ 9 h 31"/>
                <a:gd name="T2" fmla="*/ 20 w 37"/>
                <a:gd name="T3" fmla="*/ 31 h 31"/>
                <a:gd name="T4" fmla="*/ 0 w 37"/>
                <a:gd name="T5" fmla="*/ 22 h 31"/>
                <a:gd name="T6" fmla="*/ 17 w 37"/>
                <a:gd name="T7" fmla="*/ 0 h 31"/>
                <a:gd name="T8" fmla="*/ 37 w 37"/>
                <a:gd name="T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9"/>
                  </a:moveTo>
                  <a:lnTo>
                    <a:pt x="20" y="31"/>
                  </a:lnTo>
                  <a:lnTo>
                    <a:pt x="0" y="22"/>
                  </a:lnTo>
                  <a:lnTo>
                    <a:pt x="17" y="0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800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64"/>
            <p:cNvSpPr>
              <a:spLocks/>
            </p:cNvSpPr>
            <p:nvPr/>
          </p:nvSpPr>
          <p:spPr bwMode="auto">
            <a:xfrm>
              <a:off x="2651" y="1479"/>
              <a:ext cx="64" cy="53"/>
            </a:xfrm>
            <a:custGeom>
              <a:avLst/>
              <a:gdLst>
                <a:gd name="T0" fmla="*/ 37 w 37"/>
                <a:gd name="T1" fmla="*/ 9 h 31"/>
                <a:gd name="T2" fmla="*/ 20 w 37"/>
                <a:gd name="T3" fmla="*/ 31 h 31"/>
                <a:gd name="T4" fmla="*/ 0 w 37"/>
                <a:gd name="T5" fmla="*/ 22 h 31"/>
                <a:gd name="T6" fmla="*/ 17 w 37"/>
                <a:gd name="T7" fmla="*/ 0 h 31"/>
                <a:gd name="T8" fmla="*/ 37 w 37"/>
                <a:gd name="T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9"/>
                  </a:moveTo>
                  <a:lnTo>
                    <a:pt x="20" y="31"/>
                  </a:lnTo>
                  <a:lnTo>
                    <a:pt x="0" y="22"/>
                  </a:lnTo>
                  <a:lnTo>
                    <a:pt x="17" y="0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286EA8"/>
            </a:solidFill>
            <a:ln w="14288" cap="rnd">
              <a:solidFill>
                <a:srgbClr val="286E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65"/>
            <p:cNvSpPr>
              <a:spLocks/>
            </p:cNvSpPr>
            <p:nvPr/>
          </p:nvSpPr>
          <p:spPr bwMode="auto">
            <a:xfrm>
              <a:off x="2825" y="1398"/>
              <a:ext cx="70" cy="64"/>
            </a:xfrm>
            <a:custGeom>
              <a:avLst/>
              <a:gdLst>
                <a:gd name="T0" fmla="*/ 41 w 41"/>
                <a:gd name="T1" fmla="*/ 9 h 37"/>
                <a:gd name="T2" fmla="*/ 20 w 41"/>
                <a:gd name="T3" fmla="*/ 37 h 37"/>
                <a:gd name="T4" fmla="*/ 0 w 41"/>
                <a:gd name="T5" fmla="*/ 28 h 37"/>
                <a:gd name="T6" fmla="*/ 21 w 41"/>
                <a:gd name="T7" fmla="*/ 0 h 37"/>
                <a:gd name="T8" fmla="*/ 41 w 41"/>
                <a:gd name="T9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7">
                  <a:moveTo>
                    <a:pt x="41" y="9"/>
                  </a:moveTo>
                  <a:lnTo>
                    <a:pt x="20" y="37"/>
                  </a:lnTo>
                  <a:lnTo>
                    <a:pt x="0" y="28"/>
                  </a:lnTo>
                  <a:lnTo>
                    <a:pt x="21" y="0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286EA8"/>
            </a:solidFill>
            <a:ln w="9525">
              <a:solidFill>
                <a:srgbClr val="286E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66"/>
            <p:cNvSpPr>
              <a:spLocks/>
            </p:cNvSpPr>
            <p:nvPr/>
          </p:nvSpPr>
          <p:spPr bwMode="auto">
            <a:xfrm>
              <a:off x="2825" y="1398"/>
              <a:ext cx="70" cy="64"/>
            </a:xfrm>
            <a:custGeom>
              <a:avLst/>
              <a:gdLst>
                <a:gd name="T0" fmla="*/ 41 w 41"/>
                <a:gd name="T1" fmla="*/ 9 h 37"/>
                <a:gd name="T2" fmla="*/ 20 w 41"/>
                <a:gd name="T3" fmla="*/ 37 h 37"/>
                <a:gd name="T4" fmla="*/ 0 w 41"/>
                <a:gd name="T5" fmla="*/ 28 h 37"/>
                <a:gd name="T6" fmla="*/ 21 w 41"/>
                <a:gd name="T7" fmla="*/ 0 h 37"/>
                <a:gd name="T8" fmla="*/ 41 w 41"/>
                <a:gd name="T9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7">
                  <a:moveTo>
                    <a:pt x="41" y="9"/>
                  </a:moveTo>
                  <a:lnTo>
                    <a:pt x="20" y="37"/>
                  </a:lnTo>
                  <a:lnTo>
                    <a:pt x="0" y="28"/>
                  </a:lnTo>
                  <a:lnTo>
                    <a:pt x="21" y="0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286EA8"/>
            </a:solidFill>
            <a:ln w="14288" cap="rnd">
              <a:solidFill>
                <a:srgbClr val="286E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67"/>
            <p:cNvSpPr>
              <a:spLocks/>
            </p:cNvSpPr>
            <p:nvPr/>
          </p:nvSpPr>
          <p:spPr bwMode="auto">
            <a:xfrm>
              <a:off x="2704" y="1424"/>
              <a:ext cx="162" cy="62"/>
            </a:xfrm>
            <a:custGeom>
              <a:avLst/>
              <a:gdLst>
                <a:gd name="T0" fmla="*/ 94 w 94"/>
                <a:gd name="T1" fmla="*/ 18 h 36"/>
                <a:gd name="T2" fmla="*/ 6 w 94"/>
                <a:gd name="T3" fmla="*/ 36 h 36"/>
                <a:gd name="T4" fmla="*/ 0 w 94"/>
                <a:gd name="T5" fmla="*/ 19 h 36"/>
                <a:gd name="T6" fmla="*/ 88 w 94"/>
                <a:gd name="T7" fmla="*/ 0 h 36"/>
                <a:gd name="T8" fmla="*/ 94 w 94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6">
                  <a:moveTo>
                    <a:pt x="94" y="18"/>
                  </a:moveTo>
                  <a:lnTo>
                    <a:pt x="6" y="36"/>
                  </a:lnTo>
                  <a:lnTo>
                    <a:pt x="0" y="19"/>
                  </a:lnTo>
                  <a:lnTo>
                    <a:pt x="88" y="0"/>
                  </a:lnTo>
                  <a:lnTo>
                    <a:pt x="94" y="18"/>
                  </a:lnTo>
                  <a:close/>
                </a:path>
              </a:pathLst>
            </a:custGeom>
            <a:solidFill>
              <a:srgbClr val="286EA8"/>
            </a:solidFill>
            <a:ln w="9525">
              <a:solidFill>
                <a:srgbClr val="286E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68"/>
            <p:cNvSpPr>
              <a:spLocks/>
            </p:cNvSpPr>
            <p:nvPr/>
          </p:nvSpPr>
          <p:spPr bwMode="auto">
            <a:xfrm>
              <a:off x="2704" y="1424"/>
              <a:ext cx="162" cy="62"/>
            </a:xfrm>
            <a:custGeom>
              <a:avLst/>
              <a:gdLst>
                <a:gd name="T0" fmla="*/ 94 w 94"/>
                <a:gd name="T1" fmla="*/ 18 h 36"/>
                <a:gd name="T2" fmla="*/ 6 w 94"/>
                <a:gd name="T3" fmla="*/ 36 h 36"/>
                <a:gd name="T4" fmla="*/ 0 w 94"/>
                <a:gd name="T5" fmla="*/ 19 h 36"/>
                <a:gd name="T6" fmla="*/ 88 w 94"/>
                <a:gd name="T7" fmla="*/ 0 h 36"/>
                <a:gd name="T8" fmla="*/ 94 w 94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6">
                  <a:moveTo>
                    <a:pt x="94" y="18"/>
                  </a:moveTo>
                  <a:lnTo>
                    <a:pt x="6" y="36"/>
                  </a:lnTo>
                  <a:lnTo>
                    <a:pt x="0" y="19"/>
                  </a:lnTo>
                  <a:lnTo>
                    <a:pt x="88" y="0"/>
                  </a:lnTo>
                  <a:lnTo>
                    <a:pt x="94" y="18"/>
                  </a:lnTo>
                  <a:close/>
                </a:path>
              </a:pathLst>
            </a:custGeom>
            <a:solidFill>
              <a:srgbClr val="286EA8"/>
            </a:solidFill>
            <a:ln w="14288" cap="rnd">
              <a:solidFill>
                <a:srgbClr val="286E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2856" y="1386"/>
              <a:ext cx="101" cy="93"/>
            </a:xfrm>
            <a:custGeom>
              <a:avLst/>
              <a:gdLst>
                <a:gd name="T0" fmla="*/ 59 w 59"/>
                <a:gd name="T1" fmla="*/ 13 h 54"/>
                <a:gd name="T2" fmla="*/ 28 w 59"/>
                <a:gd name="T3" fmla="*/ 54 h 54"/>
                <a:gd name="T4" fmla="*/ 0 w 59"/>
                <a:gd name="T5" fmla="*/ 41 h 54"/>
                <a:gd name="T6" fmla="*/ 30 w 59"/>
                <a:gd name="T7" fmla="*/ 0 h 54"/>
                <a:gd name="T8" fmla="*/ 59 w 59"/>
                <a:gd name="T9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59" y="13"/>
                  </a:moveTo>
                  <a:lnTo>
                    <a:pt x="28" y="54"/>
                  </a:lnTo>
                  <a:lnTo>
                    <a:pt x="0" y="41"/>
                  </a:lnTo>
                  <a:lnTo>
                    <a:pt x="30" y="0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rgbClr val="286EA8"/>
            </a:solidFill>
            <a:ln w="9525">
              <a:solidFill>
                <a:srgbClr val="286E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2856" y="1386"/>
              <a:ext cx="101" cy="93"/>
            </a:xfrm>
            <a:custGeom>
              <a:avLst/>
              <a:gdLst>
                <a:gd name="T0" fmla="*/ 59 w 59"/>
                <a:gd name="T1" fmla="*/ 13 h 54"/>
                <a:gd name="T2" fmla="*/ 28 w 59"/>
                <a:gd name="T3" fmla="*/ 54 h 54"/>
                <a:gd name="T4" fmla="*/ 0 w 59"/>
                <a:gd name="T5" fmla="*/ 41 h 54"/>
                <a:gd name="T6" fmla="*/ 30 w 59"/>
                <a:gd name="T7" fmla="*/ 0 h 54"/>
                <a:gd name="T8" fmla="*/ 59 w 59"/>
                <a:gd name="T9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59" y="13"/>
                  </a:moveTo>
                  <a:lnTo>
                    <a:pt x="28" y="54"/>
                  </a:lnTo>
                  <a:lnTo>
                    <a:pt x="0" y="41"/>
                  </a:lnTo>
                  <a:lnTo>
                    <a:pt x="30" y="0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rgbClr val="286EA8"/>
            </a:solidFill>
            <a:ln w="14288" cap="rnd">
              <a:solidFill>
                <a:srgbClr val="286E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71"/>
            <p:cNvSpPr>
              <a:spLocks noChangeArrowheads="1"/>
            </p:cNvSpPr>
            <p:nvPr/>
          </p:nvSpPr>
          <p:spPr bwMode="auto">
            <a:xfrm>
              <a:off x="2928" y="1441"/>
              <a:ext cx="257" cy="83"/>
            </a:xfrm>
            <a:prstGeom prst="rect">
              <a:avLst/>
            </a:prstGeom>
            <a:solidFill>
              <a:srgbClr val="286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72"/>
            <p:cNvSpPr>
              <a:spLocks noChangeArrowheads="1"/>
            </p:cNvSpPr>
            <p:nvPr/>
          </p:nvSpPr>
          <p:spPr bwMode="auto">
            <a:xfrm>
              <a:off x="2928" y="1441"/>
              <a:ext cx="257" cy="83"/>
            </a:xfrm>
            <a:prstGeom prst="rect">
              <a:avLst/>
            </a:prstGeom>
            <a:noFill/>
            <a:ln w="14288" cap="rnd">
              <a:solidFill>
                <a:srgbClr val="286EA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73"/>
            <p:cNvSpPr>
              <a:spLocks/>
            </p:cNvSpPr>
            <p:nvPr/>
          </p:nvSpPr>
          <p:spPr bwMode="auto">
            <a:xfrm>
              <a:off x="2868" y="1391"/>
              <a:ext cx="38" cy="26"/>
            </a:xfrm>
            <a:custGeom>
              <a:avLst/>
              <a:gdLst>
                <a:gd name="T0" fmla="*/ 22 w 22"/>
                <a:gd name="T1" fmla="*/ 7 h 15"/>
                <a:gd name="T2" fmla="*/ 16 w 22"/>
                <a:gd name="T3" fmla="*/ 15 h 15"/>
                <a:gd name="T4" fmla="*/ 0 w 22"/>
                <a:gd name="T5" fmla="*/ 7 h 15"/>
                <a:gd name="T6" fmla="*/ 6 w 22"/>
                <a:gd name="T7" fmla="*/ 0 h 15"/>
                <a:gd name="T8" fmla="*/ 22 w 22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22" y="7"/>
                  </a:moveTo>
                  <a:lnTo>
                    <a:pt x="16" y="15"/>
                  </a:lnTo>
                  <a:lnTo>
                    <a:pt x="0" y="7"/>
                  </a:lnTo>
                  <a:lnTo>
                    <a:pt x="6" y="0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286EA8"/>
            </a:solidFill>
            <a:ln w="9525">
              <a:solidFill>
                <a:srgbClr val="286E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74"/>
            <p:cNvSpPr>
              <a:spLocks/>
            </p:cNvSpPr>
            <p:nvPr/>
          </p:nvSpPr>
          <p:spPr bwMode="auto">
            <a:xfrm>
              <a:off x="2868" y="1391"/>
              <a:ext cx="38" cy="26"/>
            </a:xfrm>
            <a:custGeom>
              <a:avLst/>
              <a:gdLst>
                <a:gd name="T0" fmla="*/ 22 w 22"/>
                <a:gd name="T1" fmla="*/ 7 h 15"/>
                <a:gd name="T2" fmla="*/ 16 w 22"/>
                <a:gd name="T3" fmla="*/ 15 h 15"/>
                <a:gd name="T4" fmla="*/ 0 w 22"/>
                <a:gd name="T5" fmla="*/ 7 h 15"/>
                <a:gd name="T6" fmla="*/ 6 w 22"/>
                <a:gd name="T7" fmla="*/ 0 h 15"/>
                <a:gd name="T8" fmla="*/ 22 w 22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22" y="7"/>
                  </a:moveTo>
                  <a:lnTo>
                    <a:pt x="16" y="15"/>
                  </a:lnTo>
                  <a:lnTo>
                    <a:pt x="0" y="7"/>
                  </a:lnTo>
                  <a:lnTo>
                    <a:pt x="6" y="0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286EA8"/>
            </a:solidFill>
            <a:ln w="14288" cap="rnd">
              <a:solidFill>
                <a:srgbClr val="286E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75"/>
            <p:cNvSpPr>
              <a:spLocks/>
            </p:cNvSpPr>
            <p:nvPr/>
          </p:nvSpPr>
          <p:spPr bwMode="auto">
            <a:xfrm>
              <a:off x="2907" y="1412"/>
              <a:ext cx="59" cy="38"/>
            </a:xfrm>
            <a:custGeom>
              <a:avLst/>
              <a:gdLst>
                <a:gd name="T0" fmla="*/ 34 w 34"/>
                <a:gd name="T1" fmla="*/ 16 h 22"/>
                <a:gd name="T2" fmla="*/ 5 w 34"/>
                <a:gd name="T3" fmla="*/ 22 h 22"/>
                <a:gd name="T4" fmla="*/ 0 w 34"/>
                <a:gd name="T5" fmla="*/ 6 h 22"/>
                <a:gd name="T6" fmla="*/ 28 w 34"/>
                <a:gd name="T7" fmla="*/ 0 h 22"/>
                <a:gd name="T8" fmla="*/ 34 w 34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4" y="16"/>
                  </a:moveTo>
                  <a:lnTo>
                    <a:pt x="5" y="22"/>
                  </a:lnTo>
                  <a:lnTo>
                    <a:pt x="0" y="6"/>
                  </a:lnTo>
                  <a:lnTo>
                    <a:pt x="28" y="0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286EA8"/>
            </a:solidFill>
            <a:ln w="9525">
              <a:solidFill>
                <a:srgbClr val="286E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76"/>
            <p:cNvSpPr>
              <a:spLocks/>
            </p:cNvSpPr>
            <p:nvPr/>
          </p:nvSpPr>
          <p:spPr bwMode="auto">
            <a:xfrm>
              <a:off x="2907" y="1412"/>
              <a:ext cx="59" cy="38"/>
            </a:xfrm>
            <a:custGeom>
              <a:avLst/>
              <a:gdLst>
                <a:gd name="T0" fmla="*/ 34 w 34"/>
                <a:gd name="T1" fmla="*/ 16 h 22"/>
                <a:gd name="T2" fmla="*/ 5 w 34"/>
                <a:gd name="T3" fmla="*/ 22 h 22"/>
                <a:gd name="T4" fmla="*/ 0 w 34"/>
                <a:gd name="T5" fmla="*/ 6 h 22"/>
                <a:gd name="T6" fmla="*/ 28 w 34"/>
                <a:gd name="T7" fmla="*/ 0 h 22"/>
                <a:gd name="T8" fmla="*/ 34 w 34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4" y="16"/>
                  </a:moveTo>
                  <a:lnTo>
                    <a:pt x="5" y="22"/>
                  </a:lnTo>
                  <a:lnTo>
                    <a:pt x="0" y="6"/>
                  </a:lnTo>
                  <a:lnTo>
                    <a:pt x="28" y="0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286EA8"/>
            </a:solidFill>
            <a:ln w="14288" cap="rnd">
              <a:solidFill>
                <a:srgbClr val="286E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77"/>
            <p:cNvSpPr>
              <a:spLocks/>
            </p:cNvSpPr>
            <p:nvPr/>
          </p:nvSpPr>
          <p:spPr bwMode="auto">
            <a:xfrm>
              <a:off x="2878" y="1386"/>
              <a:ext cx="36" cy="26"/>
            </a:xfrm>
            <a:custGeom>
              <a:avLst/>
              <a:gdLst>
                <a:gd name="T0" fmla="*/ 21 w 21"/>
                <a:gd name="T1" fmla="*/ 8 h 15"/>
                <a:gd name="T2" fmla="*/ 16 w 21"/>
                <a:gd name="T3" fmla="*/ 15 h 15"/>
                <a:gd name="T4" fmla="*/ 0 w 21"/>
                <a:gd name="T5" fmla="*/ 8 h 15"/>
                <a:gd name="T6" fmla="*/ 5 w 21"/>
                <a:gd name="T7" fmla="*/ 0 h 15"/>
                <a:gd name="T8" fmla="*/ 21 w 21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21" y="8"/>
                  </a:moveTo>
                  <a:lnTo>
                    <a:pt x="16" y="15"/>
                  </a:lnTo>
                  <a:lnTo>
                    <a:pt x="0" y="8"/>
                  </a:lnTo>
                  <a:lnTo>
                    <a:pt x="5" y="0"/>
                  </a:lnTo>
                  <a:lnTo>
                    <a:pt x="21" y="8"/>
                  </a:lnTo>
                  <a:close/>
                </a:path>
              </a:pathLst>
            </a:custGeom>
            <a:solidFill>
              <a:srgbClr val="286EA8"/>
            </a:solidFill>
            <a:ln w="9525">
              <a:solidFill>
                <a:srgbClr val="286E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78"/>
            <p:cNvSpPr>
              <a:spLocks/>
            </p:cNvSpPr>
            <p:nvPr/>
          </p:nvSpPr>
          <p:spPr bwMode="auto">
            <a:xfrm>
              <a:off x="2878" y="1386"/>
              <a:ext cx="36" cy="26"/>
            </a:xfrm>
            <a:custGeom>
              <a:avLst/>
              <a:gdLst>
                <a:gd name="T0" fmla="*/ 21 w 21"/>
                <a:gd name="T1" fmla="*/ 8 h 15"/>
                <a:gd name="T2" fmla="*/ 16 w 21"/>
                <a:gd name="T3" fmla="*/ 15 h 15"/>
                <a:gd name="T4" fmla="*/ 0 w 21"/>
                <a:gd name="T5" fmla="*/ 8 h 15"/>
                <a:gd name="T6" fmla="*/ 5 w 21"/>
                <a:gd name="T7" fmla="*/ 0 h 15"/>
                <a:gd name="T8" fmla="*/ 21 w 21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21" y="8"/>
                  </a:moveTo>
                  <a:lnTo>
                    <a:pt x="16" y="15"/>
                  </a:lnTo>
                  <a:lnTo>
                    <a:pt x="0" y="8"/>
                  </a:lnTo>
                  <a:lnTo>
                    <a:pt x="5" y="0"/>
                  </a:lnTo>
                  <a:lnTo>
                    <a:pt x="21" y="8"/>
                  </a:lnTo>
                  <a:close/>
                </a:path>
              </a:pathLst>
            </a:custGeom>
            <a:solidFill>
              <a:srgbClr val="286EA8"/>
            </a:solidFill>
            <a:ln w="14288" cap="rnd">
              <a:solidFill>
                <a:srgbClr val="286E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79"/>
            <p:cNvSpPr>
              <a:spLocks noChangeArrowheads="1"/>
            </p:cNvSpPr>
            <p:nvPr/>
          </p:nvSpPr>
          <p:spPr bwMode="auto">
            <a:xfrm>
              <a:off x="2770" y="1627"/>
              <a:ext cx="155" cy="19"/>
            </a:xfrm>
            <a:prstGeom prst="rect">
              <a:avLst/>
            </a:prstGeom>
            <a:solidFill>
              <a:srgbClr val="286EA8"/>
            </a:solidFill>
            <a:ln w="9525">
              <a:solidFill>
                <a:srgbClr val="286E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80"/>
            <p:cNvSpPr>
              <a:spLocks noChangeArrowheads="1"/>
            </p:cNvSpPr>
            <p:nvPr/>
          </p:nvSpPr>
          <p:spPr bwMode="auto">
            <a:xfrm>
              <a:off x="2770" y="1627"/>
              <a:ext cx="155" cy="19"/>
            </a:xfrm>
            <a:prstGeom prst="rect">
              <a:avLst/>
            </a:prstGeom>
            <a:solidFill>
              <a:srgbClr val="286EA8"/>
            </a:solidFill>
            <a:ln w="14288" cap="rnd">
              <a:solidFill>
                <a:srgbClr val="286E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81"/>
            <p:cNvSpPr>
              <a:spLocks noChangeArrowheads="1"/>
            </p:cNvSpPr>
            <p:nvPr/>
          </p:nvSpPr>
          <p:spPr bwMode="auto">
            <a:xfrm>
              <a:off x="2925" y="1637"/>
              <a:ext cx="260" cy="21"/>
            </a:xfrm>
            <a:prstGeom prst="rect">
              <a:avLst/>
            </a:prstGeom>
            <a:solidFill>
              <a:srgbClr val="286EA8"/>
            </a:solidFill>
            <a:ln w="9525">
              <a:solidFill>
                <a:srgbClr val="286E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82"/>
            <p:cNvSpPr>
              <a:spLocks noChangeArrowheads="1"/>
            </p:cNvSpPr>
            <p:nvPr/>
          </p:nvSpPr>
          <p:spPr bwMode="auto">
            <a:xfrm>
              <a:off x="2925" y="1637"/>
              <a:ext cx="260" cy="21"/>
            </a:xfrm>
            <a:prstGeom prst="rect">
              <a:avLst/>
            </a:prstGeom>
            <a:solidFill>
              <a:srgbClr val="286EA8"/>
            </a:solidFill>
            <a:ln w="14288" cap="rnd">
              <a:solidFill>
                <a:srgbClr val="286E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83"/>
            <p:cNvSpPr>
              <a:spLocks noChangeArrowheads="1"/>
            </p:cNvSpPr>
            <p:nvPr/>
          </p:nvSpPr>
          <p:spPr bwMode="auto">
            <a:xfrm>
              <a:off x="2753" y="1620"/>
              <a:ext cx="31" cy="16"/>
            </a:xfrm>
            <a:prstGeom prst="rect">
              <a:avLst/>
            </a:prstGeom>
            <a:solidFill>
              <a:srgbClr val="286EA8"/>
            </a:solidFill>
            <a:ln w="9525">
              <a:solidFill>
                <a:srgbClr val="286E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84"/>
            <p:cNvSpPr>
              <a:spLocks noChangeArrowheads="1"/>
            </p:cNvSpPr>
            <p:nvPr/>
          </p:nvSpPr>
          <p:spPr bwMode="auto">
            <a:xfrm>
              <a:off x="2753" y="1620"/>
              <a:ext cx="31" cy="16"/>
            </a:xfrm>
            <a:prstGeom prst="rect">
              <a:avLst/>
            </a:prstGeom>
            <a:solidFill>
              <a:srgbClr val="286EA8"/>
            </a:solidFill>
            <a:ln w="14288" cap="rnd">
              <a:solidFill>
                <a:srgbClr val="286E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85"/>
            <p:cNvSpPr>
              <a:spLocks noChangeArrowheads="1"/>
            </p:cNvSpPr>
            <p:nvPr/>
          </p:nvSpPr>
          <p:spPr bwMode="auto">
            <a:xfrm>
              <a:off x="2780" y="1625"/>
              <a:ext cx="28" cy="28"/>
            </a:xfrm>
            <a:prstGeom prst="rect">
              <a:avLst/>
            </a:prstGeom>
            <a:solidFill>
              <a:srgbClr val="286EA8"/>
            </a:solidFill>
            <a:ln w="9525">
              <a:solidFill>
                <a:srgbClr val="286E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86"/>
            <p:cNvSpPr>
              <a:spLocks noChangeArrowheads="1"/>
            </p:cNvSpPr>
            <p:nvPr/>
          </p:nvSpPr>
          <p:spPr bwMode="auto">
            <a:xfrm>
              <a:off x="2780" y="1625"/>
              <a:ext cx="28" cy="28"/>
            </a:xfrm>
            <a:prstGeom prst="rect">
              <a:avLst/>
            </a:prstGeom>
            <a:solidFill>
              <a:srgbClr val="286EA8"/>
            </a:solidFill>
            <a:ln w="14288" cap="rnd">
              <a:solidFill>
                <a:srgbClr val="286E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87"/>
            <p:cNvSpPr>
              <a:spLocks noChangeArrowheads="1"/>
            </p:cNvSpPr>
            <p:nvPr/>
          </p:nvSpPr>
          <p:spPr bwMode="auto">
            <a:xfrm>
              <a:off x="2909" y="1637"/>
              <a:ext cx="16" cy="18"/>
            </a:xfrm>
            <a:prstGeom prst="rect">
              <a:avLst/>
            </a:prstGeom>
            <a:solidFill>
              <a:srgbClr val="286EA8"/>
            </a:solidFill>
            <a:ln w="9525">
              <a:solidFill>
                <a:srgbClr val="286E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88"/>
            <p:cNvSpPr>
              <a:spLocks noChangeArrowheads="1"/>
            </p:cNvSpPr>
            <p:nvPr/>
          </p:nvSpPr>
          <p:spPr bwMode="auto">
            <a:xfrm>
              <a:off x="2909" y="1637"/>
              <a:ext cx="16" cy="18"/>
            </a:xfrm>
            <a:prstGeom prst="rect">
              <a:avLst/>
            </a:prstGeom>
            <a:solidFill>
              <a:srgbClr val="286EA8"/>
            </a:solidFill>
            <a:ln w="14288" cap="rnd">
              <a:solidFill>
                <a:srgbClr val="286E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89"/>
            <p:cNvSpPr>
              <a:spLocks noChangeArrowheads="1"/>
            </p:cNvSpPr>
            <p:nvPr/>
          </p:nvSpPr>
          <p:spPr bwMode="auto">
            <a:xfrm>
              <a:off x="3172" y="1464"/>
              <a:ext cx="49" cy="156"/>
            </a:xfrm>
            <a:prstGeom prst="rect">
              <a:avLst/>
            </a:prstGeom>
            <a:solidFill>
              <a:srgbClr val="286EA8"/>
            </a:solidFill>
            <a:ln w="9525">
              <a:solidFill>
                <a:srgbClr val="286EA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90"/>
            <p:cNvSpPr>
              <a:spLocks noChangeArrowheads="1"/>
            </p:cNvSpPr>
            <p:nvPr/>
          </p:nvSpPr>
          <p:spPr bwMode="auto">
            <a:xfrm>
              <a:off x="3172" y="1464"/>
              <a:ext cx="49" cy="156"/>
            </a:xfrm>
            <a:prstGeom prst="rect">
              <a:avLst/>
            </a:prstGeom>
            <a:solidFill>
              <a:srgbClr val="286EA8"/>
            </a:solidFill>
            <a:ln w="14288" cap="rnd">
              <a:solidFill>
                <a:srgbClr val="286E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91"/>
            <p:cNvSpPr>
              <a:spLocks/>
            </p:cNvSpPr>
            <p:nvPr/>
          </p:nvSpPr>
          <p:spPr bwMode="auto">
            <a:xfrm>
              <a:off x="3178" y="1445"/>
              <a:ext cx="32" cy="27"/>
            </a:xfrm>
            <a:custGeom>
              <a:avLst/>
              <a:gdLst>
                <a:gd name="T0" fmla="*/ 10 w 19"/>
                <a:gd name="T1" fmla="*/ 16 h 16"/>
                <a:gd name="T2" fmla="*/ 0 w 19"/>
                <a:gd name="T3" fmla="*/ 7 h 16"/>
                <a:gd name="T4" fmla="*/ 9 w 19"/>
                <a:gd name="T5" fmla="*/ 0 h 16"/>
                <a:gd name="T6" fmla="*/ 19 w 19"/>
                <a:gd name="T7" fmla="*/ 9 h 16"/>
                <a:gd name="T8" fmla="*/ 10 w 1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0" y="16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9" y="9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286EA8"/>
            </a:solidFill>
            <a:ln w="9525">
              <a:solidFill>
                <a:srgbClr val="286E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92"/>
            <p:cNvSpPr>
              <a:spLocks/>
            </p:cNvSpPr>
            <p:nvPr/>
          </p:nvSpPr>
          <p:spPr bwMode="auto">
            <a:xfrm>
              <a:off x="3178" y="1445"/>
              <a:ext cx="32" cy="27"/>
            </a:xfrm>
            <a:custGeom>
              <a:avLst/>
              <a:gdLst>
                <a:gd name="T0" fmla="*/ 10 w 19"/>
                <a:gd name="T1" fmla="*/ 16 h 16"/>
                <a:gd name="T2" fmla="*/ 0 w 19"/>
                <a:gd name="T3" fmla="*/ 7 h 16"/>
                <a:gd name="T4" fmla="*/ 9 w 19"/>
                <a:gd name="T5" fmla="*/ 0 h 16"/>
                <a:gd name="T6" fmla="*/ 19 w 19"/>
                <a:gd name="T7" fmla="*/ 9 h 16"/>
                <a:gd name="T8" fmla="*/ 10 w 1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0" y="16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9" y="9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286EA8"/>
            </a:solidFill>
            <a:ln w="14288" cap="rnd">
              <a:solidFill>
                <a:srgbClr val="286E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93"/>
            <p:cNvSpPr>
              <a:spLocks/>
            </p:cNvSpPr>
            <p:nvPr/>
          </p:nvSpPr>
          <p:spPr bwMode="auto">
            <a:xfrm>
              <a:off x="3166" y="1610"/>
              <a:ext cx="56" cy="45"/>
            </a:xfrm>
            <a:custGeom>
              <a:avLst/>
              <a:gdLst>
                <a:gd name="T0" fmla="*/ 0 w 33"/>
                <a:gd name="T1" fmla="*/ 15 h 26"/>
                <a:gd name="T2" fmla="*/ 19 w 33"/>
                <a:gd name="T3" fmla="*/ 0 h 26"/>
                <a:gd name="T4" fmla="*/ 33 w 33"/>
                <a:gd name="T5" fmla="*/ 12 h 26"/>
                <a:gd name="T6" fmla="*/ 15 w 33"/>
                <a:gd name="T7" fmla="*/ 26 h 26"/>
                <a:gd name="T8" fmla="*/ 0 w 33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0" y="15"/>
                  </a:moveTo>
                  <a:lnTo>
                    <a:pt x="19" y="0"/>
                  </a:lnTo>
                  <a:lnTo>
                    <a:pt x="33" y="12"/>
                  </a:lnTo>
                  <a:lnTo>
                    <a:pt x="15" y="2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286EA8"/>
            </a:solidFill>
            <a:ln w="9525">
              <a:solidFill>
                <a:srgbClr val="286EA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94"/>
            <p:cNvSpPr>
              <a:spLocks/>
            </p:cNvSpPr>
            <p:nvPr/>
          </p:nvSpPr>
          <p:spPr bwMode="auto">
            <a:xfrm>
              <a:off x="3166" y="1610"/>
              <a:ext cx="56" cy="45"/>
            </a:xfrm>
            <a:custGeom>
              <a:avLst/>
              <a:gdLst>
                <a:gd name="T0" fmla="*/ 0 w 33"/>
                <a:gd name="T1" fmla="*/ 15 h 26"/>
                <a:gd name="T2" fmla="*/ 19 w 33"/>
                <a:gd name="T3" fmla="*/ 0 h 26"/>
                <a:gd name="T4" fmla="*/ 33 w 33"/>
                <a:gd name="T5" fmla="*/ 12 h 26"/>
                <a:gd name="T6" fmla="*/ 15 w 33"/>
                <a:gd name="T7" fmla="*/ 26 h 26"/>
                <a:gd name="T8" fmla="*/ 0 w 33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0" y="15"/>
                  </a:moveTo>
                  <a:lnTo>
                    <a:pt x="19" y="0"/>
                  </a:lnTo>
                  <a:lnTo>
                    <a:pt x="33" y="12"/>
                  </a:lnTo>
                  <a:lnTo>
                    <a:pt x="15" y="2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286EA8"/>
            </a:solidFill>
            <a:ln w="14288" cap="rnd">
              <a:solidFill>
                <a:srgbClr val="286E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95"/>
            <p:cNvSpPr>
              <a:spLocks/>
            </p:cNvSpPr>
            <p:nvPr/>
          </p:nvSpPr>
          <p:spPr bwMode="auto">
            <a:xfrm>
              <a:off x="2933" y="1567"/>
              <a:ext cx="79" cy="69"/>
            </a:xfrm>
            <a:custGeom>
              <a:avLst/>
              <a:gdLst>
                <a:gd name="T0" fmla="*/ 8 w 46"/>
                <a:gd name="T1" fmla="*/ 40 h 40"/>
                <a:gd name="T2" fmla="*/ 25 w 46"/>
                <a:gd name="T3" fmla="*/ 3 h 40"/>
                <a:gd name="T4" fmla="*/ 46 w 46"/>
                <a:gd name="T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0">
                  <a:moveTo>
                    <a:pt x="8" y="40"/>
                  </a:moveTo>
                  <a:cubicBezTo>
                    <a:pt x="0" y="26"/>
                    <a:pt x="7" y="9"/>
                    <a:pt x="25" y="3"/>
                  </a:cubicBezTo>
                  <a:cubicBezTo>
                    <a:pt x="31" y="1"/>
                    <a:pt x="39" y="0"/>
                    <a:pt x="46" y="1"/>
                  </a:cubicBezTo>
                </a:path>
              </a:pathLst>
            </a:custGeom>
            <a:noFill/>
            <a:ln w="20638" cap="rnd">
              <a:solidFill>
                <a:srgbClr val="286EA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96"/>
            <p:cNvSpPr>
              <a:spLocks/>
            </p:cNvSpPr>
            <p:nvPr/>
          </p:nvSpPr>
          <p:spPr bwMode="auto">
            <a:xfrm>
              <a:off x="2469" y="1482"/>
              <a:ext cx="146" cy="88"/>
            </a:xfrm>
            <a:custGeom>
              <a:avLst/>
              <a:gdLst>
                <a:gd name="T0" fmla="*/ 85 w 85"/>
                <a:gd name="T1" fmla="*/ 18 h 51"/>
                <a:gd name="T2" fmla="*/ 13 w 85"/>
                <a:gd name="T3" fmla="*/ 51 h 51"/>
                <a:gd name="T4" fmla="*/ 0 w 85"/>
                <a:gd name="T5" fmla="*/ 32 h 51"/>
                <a:gd name="T6" fmla="*/ 72 w 85"/>
                <a:gd name="T7" fmla="*/ 0 h 51"/>
                <a:gd name="T8" fmla="*/ 85 w 85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1">
                  <a:moveTo>
                    <a:pt x="85" y="18"/>
                  </a:moveTo>
                  <a:lnTo>
                    <a:pt x="13" y="51"/>
                  </a:lnTo>
                  <a:lnTo>
                    <a:pt x="0" y="32"/>
                  </a:lnTo>
                  <a:lnTo>
                    <a:pt x="72" y="0"/>
                  </a:lnTo>
                  <a:lnTo>
                    <a:pt x="85" y="18"/>
                  </a:lnTo>
                  <a:close/>
                </a:path>
              </a:pathLst>
            </a:custGeom>
            <a:solidFill>
              <a:srgbClr val="6A0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97"/>
            <p:cNvSpPr>
              <a:spLocks/>
            </p:cNvSpPr>
            <p:nvPr/>
          </p:nvSpPr>
          <p:spPr bwMode="auto">
            <a:xfrm>
              <a:off x="2415" y="1378"/>
              <a:ext cx="279" cy="202"/>
            </a:xfrm>
            <a:custGeom>
              <a:avLst/>
              <a:gdLst>
                <a:gd name="T0" fmla="*/ 259 w 279"/>
                <a:gd name="T1" fmla="*/ 0 h 202"/>
                <a:gd name="T2" fmla="*/ 267 w 279"/>
                <a:gd name="T3" fmla="*/ 60 h 202"/>
                <a:gd name="T4" fmla="*/ 203 w 279"/>
                <a:gd name="T5" fmla="*/ 140 h 202"/>
                <a:gd name="T6" fmla="*/ 61 w 279"/>
                <a:gd name="T7" fmla="*/ 202 h 202"/>
                <a:gd name="T8" fmla="*/ 13 w 279"/>
                <a:gd name="T9" fmla="*/ 140 h 202"/>
                <a:gd name="T10" fmla="*/ 141 w 279"/>
                <a:gd name="T11" fmla="*/ 48 h 202"/>
                <a:gd name="T12" fmla="*/ 259 w 279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202">
                  <a:moveTo>
                    <a:pt x="259" y="0"/>
                  </a:moveTo>
                  <a:cubicBezTo>
                    <a:pt x="279" y="2"/>
                    <a:pt x="272" y="39"/>
                    <a:pt x="267" y="60"/>
                  </a:cubicBezTo>
                  <a:cubicBezTo>
                    <a:pt x="258" y="83"/>
                    <a:pt x="237" y="116"/>
                    <a:pt x="203" y="140"/>
                  </a:cubicBezTo>
                  <a:cubicBezTo>
                    <a:pt x="164" y="162"/>
                    <a:pt x="94" y="202"/>
                    <a:pt x="61" y="202"/>
                  </a:cubicBezTo>
                  <a:cubicBezTo>
                    <a:pt x="29" y="202"/>
                    <a:pt x="0" y="166"/>
                    <a:pt x="13" y="140"/>
                  </a:cubicBezTo>
                  <a:cubicBezTo>
                    <a:pt x="32" y="116"/>
                    <a:pt x="100" y="71"/>
                    <a:pt x="141" y="48"/>
                  </a:cubicBezTo>
                  <a:cubicBezTo>
                    <a:pt x="182" y="25"/>
                    <a:pt x="230" y="5"/>
                    <a:pt x="259" y="0"/>
                  </a:cubicBezTo>
                  <a:close/>
                </a:path>
              </a:pathLst>
            </a:custGeom>
            <a:solidFill>
              <a:srgbClr val="292929"/>
            </a:solidFill>
            <a:ln w="14288" cap="rnd">
              <a:solidFill>
                <a:srgbClr val="29292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98"/>
            <p:cNvSpPr>
              <a:spLocks/>
            </p:cNvSpPr>
            <p:nvPr/>
          </p:nvSpPr>
          <p:spPr bwMode="auto">
            <a:xfrm>
              <a:off x="2441" y="1541"/>
              <a:ext cx="28" cy="41"/>
            </a:xfrm>
            <a:custGeom>
              <a:avLst/>
              <a:gdLst>
                <a:gd name="T0" fmla="*/ 16 w 16"/>
                <a:gd name="T1" fmla="*/ 0 h 24"/>
                <a:gd name="T2" fmla="*/ 3 w 16"/>
                <a:gd name="T3" fmla="*/ 19 h 24"/>
                <a:gd name="T4" fmla="*/ 6 w 16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cubicBezTo>
                    <a:pt x="6" y="2"/>
                    <a:pt x="0" y="11"/>
                    <a:pt x="3" y="19"/>
                  </a:cubicBezTo>
                  <a:cubicBezTo>
                    <a:pt x="3" y="21"/>
                    <a:pt x="4" y="23"/>
                    <a:pt x="6" y="24"/>
                  </a:cubicBezTo>
                </a:path>
              </a:pathLst>
            </a:custGeom>
            <a:solidFill>
              <a:srgbClr val="292929"/>
            </a:solidFill>
            <a:ln w="14288" cap="rnd">
              <a:solidFill>
                <a:srgbClr val="29292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99"/>
            <p:cNvSpPr>
              <a:spLocks/>
            </p:cNvSpPr>
            <p:nvPr/>
          </p:nvSpPr>
          <p:spPr bwMode="auto">
            <a:xfrm>
              <a:off x="2448" y="1546"/>
              <a:ext cx="31" cy="21"/>
            </a:xfrm>
            <a:custGeom>
              <a:avLst/>
              <a:gdLst>
                <a:gd name="T0" fmla="*/ 18 w 18"/>
                <a:gd name="T1" fmla="*/ 7 h 12"/>
                <a:gd name="T2" fmla="*/ 6 w 18"/>
                <a:gd name="T3" fmla="*/ 12 h 12"/>
                <a:gd name="T4" fmla="*/ 0 w 18"/>
                <a:gd name="T5" fmla="*/ 5 h 12"/>
                <a:gd name="T6" fmla="*/ 12 w 18"/>
                <a:gd name="T7" fmla="*/ 0 h 12"/>
                <a:gd name="T8" fmla="*/ 18 w 18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18" y="7"/>
                  </a:moveTo>
                  <a:lnTo>
                    <a:pt x="6" y="12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292929"/>
            </a:solidFill>
            <a:ln w="952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00"/>
            <p:cNvSpPr>
              <a:spLocks/>
            </p:cNvSpPr>
            <p:nvPr/>
          </p:nvSpPr>
          <p:spPr bwMode="auto">
            <a:xfrm>
              <a:off x="2448" y="1546"/>
              <a:ext cx="31" cy="21"/>
            </a:xfrm>
            <a:custGeom>
              <a:avLst/>
              <a:gdLst>
                <a:gd name="T0" fmla="*/ 18 w 18"/>
                <a:gd name="T1" fmla="*/ 7 h 12"/>
                <a:gd name="T2" fmla="*/ 6 w 18"/>
                <a:gd name="T3" fmla="*/ 12 h 12"/>
                <a:gd name="T4" fmla="*/ 0 w 18"/>
                <a:gd name="T5" fmla="*/ 5 h 12"/>
                <a:gd name="T6" fmla="*/ 12 w 18"/>
                <a:gd name="T7" fmla="*/ 0 h 12"/>
                <a:gd name="T8" fmla="*/ 18 w 18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18" y="7"/>
                  </a:moveTo>
                  <a:lnTo>
                    <a:pt x="6" y="12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292929"/>
            </a:solidFill>
            <a:ln w="14288" cap="rnd">
              <a:solidFill>
                <a:srgbClr val="29292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5" name="Group 32"/>
          <p:cNvGrpSpPr>
            <a:grpSpLocks/>
          </p:cNvGrpSpPr>
          <p:nvPr/>
        </p:nvGrpSpPr>
        <p:grpSpPr bwMode="auto">
          <a:xfrm>
            <a:off x="4875353" y="4343758"/>
            <a:ext cx="687245" cy="302819"/>
            <a:chOff x="2315" y="2768"/>
            <a:chExt cx="1425" cy="113"/>
          </a:xfrm>
        </p:grpSpPr>
        <p:sp>
          <p:nvSpPr>
            <p:cNvPr id="136" name="Line 8"/>
            <p:cNvSpPr>
              <a:spLocks noChangeShapeType="1"/>
            </p:cNvSpPr>
            <p:nvPr/>
          </p:nvSpPr>
          <p:spPr bwMode="auto">
            <a:xfrm>
              <a:off x="2318" y="2854"/>
              <a:ext cx="790" cy="0"/>
            </a:xfrm>
            <a:prstGeom prst="line">
              <a:avLst/>
            </a:prstGeom>
            <a:noFill/>
            <a:ln w="31750">
              <a:solidFill>
                <a:srgbClr val="DAA90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7" name="Rectangle 12"/>
            <p:cNvSpPr>
              <a:spLocks noChangeArrowheads="1"/>
            </p:cNvSpPr>
            <p:nvPr/>
          </p:nvSpPr>
          <p:spPr bwMode="auto">
            <a:xfrm>
              <a:off x="2315" y="2768"/>
              <a:ext cx="142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995" tIns="25998" rIns="51995" bIns="25998"/>
            <a:lstStyle/>
            <a:p>
              <a:pPr algn="ctr" rtl="0"/>
              <a:r>
                <a:rPr lang="en-US" sz="1000" dirty="0">
                  <a:solidFill>
                    <a:schemeClr val="bg1"/>
                  </a:solidFill>
                </a:rPr>
                <a:t>RS232</a:t>
              </a:r>
            </a:p>
          </p:txBody>
        </p:sp>
      </p:grpSp>
      <p:grpSp>
        <p:nvGrpSpPr>
          <p:cNvPr id="138" name="Group 32"/>
          <p:cNvGrpSpPr>
            <a:grpSpLocks/>
          </p:cNvGrpSpPr>
          <p:nvPr/>
        </p:nvGrpSpPr>
        <p:grpSpPr bwMode="auto">
          <a:xfrm rot="5400000">
            <a:off x="4963241" y="4830775"/>
            <a:ext cx="844415" cy="326866"/>
            <a:chOff x="2318" y="2746"/>
            <a:chExt cx="790" cy="113"/>
          </a:xfrm>
        </p:grpSpPr>
        <p:sp>
          <p:nvSpPr>
            <p:cNvPr id="139" name="Line 8"/>
            <p:cNvSpPr>
              <a:spLocks noChangeShapeType="1"/>
            </p:cNvSpPr>
            <p:nvPr/>
          </p:nvSpPr>
          <p:spPr bwMode="auto">
            <a:xfrm>
              <a:off x="2318" y="2854"/>
              <a:ext cx="790" cy="0"/>
            </a:xfrm>
            <a:prstGeom prst="line">
              <a:avLst/>
            </a:prstGeom>
            <a:noFill/>
            <a:ln w="31750">
              <a:solidFill>
                <a:srgbClr val="DAA90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0" name="Rectangle 12"/>
            <p:cNvSpPr>
              <a:spLocks noChangeArrowheads="1"/>
            </p:cNvSpPr>
            <p:nvPr/>
          </p:nvSpPr>
          <p:spPr bwMode="auto">
            <a:xfrm>
              <a:off x="2387" y="2746"/>
              <a:ext cx="61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995" tIns="25998" rIns="51995" bIns="25998"/>
            <a:lstStyle/>
            <a:p>
              <a:pPr algn="ctr" rtl="0"/>
              <a:r>
                <a:rPr lang="en-US" sz="1000" dirty="0">
                  <a:solidFill>
                    <a:srgbClr val="000000"/>
                  </a:solidFill>
                </a:rPr>
                <a:t>RS232</a:t>
              </a:r>
              <a:endParaRPr lang="en-US" sz="1000" dirty="0"/>
            </a:p>
          </p:txBody>
        </p:sp>
      </p:grpSp>
      <p:pic>
        <p:nvPicPr>
          <p:cNvPr id="142" name="Picture 14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505200"/>
            <a:ext cx="812800" cy="67564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53" y="3539417"/>
            <a:ext cx="812800" cy="675640"/>
          </a:xfrm>
          <a:prstGeom prst="rect">
            <a:avLst/>
          </a:prstGeom>
        </p:spPr>
      </p:pic>
      <p:pic>
        <p:nvPicPr>
          <p:cNvPr id="199" name="Picture 4" descr="wProgrammer smal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267" r="97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79" y="5200663"/>
            <a:ext cx="1562100" cy="118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" name="Freeform 104"/>
          <p:cNvSpPr>
            <a:spLocks/>
          </p:cNvSpPr>
          <p:nvPr/>
        </p:nvSpPr>
        <p:spPr bwMode="auto">
          <a:xfrm rot="2580000">
            <a:off x="3545234" y="4987570"/>
            <a:ext cx="178392" cy="858055"/>
          </a:xfrm>
          <a:custGeom>
            <a:avLst/>
            <a:gdLst>
              <a:gd name="T0" fmla="*/ 0 w 277"/>
              <a:gd name="T1" fmla="*/ 1570 h 1570"/>
              <a:gd name="T2" fmla="*/ 57 w 277"/>
              <a:gd name="T3" fmla="*/ 846 h 1570"/>
              <a:gd name="T4" fmla="*/ 208 w 277"/>
              <a:gd name="T5" fmla="*/ 889 h 1570"/>
              <a:gd name="T6" fmla="*/ 277 w 277"/>
              <a:gd name="T7" fmla="*/ 0 h 1570"/>
              <a:gd name="T8" fmla="*/ 172 w 277"/>
              <a:gd name="T9" fmla="*/ 824 h 1570"/>
              <a:gd name="T10" fmla="*/ 0 w 277"/>
              <a:gd name="T11" fmla="*/ 766 h 1570"/>
              <a:gd name="T12" fmla="*/ 0 w 277"/>
              <a:gd name="T13" fmla="*/ 1570 h 1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" h="1570">
                <a:moveTo>
                  <a:pt x="0" y="1570"/>
                </a:moveTo>
                <a:lnTo>
                  <a:pt x="57" y="846"/>
                </a:lnTo>
                <a:lnTo>
                  <a:pt x="208" y="889"/>
                </a:lnTo>
                <a:lnTo>
                  <a:pt x="277" y="0"/>
                </a:lnTo>
                <a:lnTo>
                  <a:pt x="172" y="824"/>
                </a:lnTo>
                <a:lnTo>
                  <a:pt x="0" y="766"/>
                </a:lnTo>
                <a:lnTo>
                  <a:pt x="0" y="1570"/>
                </a:lnTo>
                <a:close/>
              </a:path>
            </a:pathLst>
          </a:custGeom>
          <a:solidFill>
            <a:srgbClr val="DAA90D">
              <a:alpha val="49001"/>
            </a:srgbClr>
          </a:solidFill>
          <a:ln w="12700">
            <a:solidFill>
              <a:srgbClr val="DAA90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55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24200" y="3886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e-IL">
              <a:latin typeface="Verdana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362200" y="3733800"/>
            <a:ext cx="2971800" cy="2362200"/>
          </a:xfrm>
          <a:prstGeom prst="roundRect">
            <a:avLst>
              <a:gd name="adj" fmla="val 15995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Ctr="1"/>
          <a:lstStyle/>
          <a:p>
            <a:pPr algn="ctr"/>
            <a:r>
              <a:rPr lang="en-US" sz="2400">
                <a:solidFill>
                  <a:schemeClr val="bg2"/>
                </a:solidFill>
              </a:rPr>
              <a:t>Data Integration 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6096000" y="3810000"/>
            <a:ext cx="2667000" cy="2362200"/>
          </a:xfrm>
          <a:prstGeom prst="roundRect">
            <a:avLst>
              <a:gd name="adj" fmla="val 15995"/>
            </a:avLst>
          </a:prstGeom>
          <a:solidFill>
            <a:schemeClr val="tx2">
              <a:lumMod val="50000"/>
              <a:lumOff val="50000"/>
            </a:schemeClr>
          </a:solidFill>
          <a:ln w="19050">
            <a:solidFill>
              <a:srgbClr val="FF33CC"/>
            </a:solidFill>
            <a:round/>
            <a:headEnd/>
            <a:tailEnd/>
          </a:ln>
        </p:spPr>
        <p:txBody>
          <a:bodyPr wrap="none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u="sng" dirty="0"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u="sng" dirty="0">
              <a:solidFill>
                <a:schemeClr val="bg1"/>
              </a:solidFill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solidFill>
                  <a:schemeClr val="bg1"/>
                </a:solidFill>
                <a:cs typeface="+mn-cs"/>
              </a:rPr>
              <a:t>Complete</a:t>
            </a:r>
            <a:br>
              <a:rPr lang="en-US" b="1" i="1" u="sng" dirty="0">
                <a:solidFill>
                  <a:schemeClr val="bg1"/>
                </a:solidFill>
                <a:cs typeface="+mn-cs"/>
              </a:rPr>
            </a:br>
            <a:r>
              <a:rPr lang="en-US" b="1" i="1" dirty="0">
                <a:solidFill>
                  <a:schemeClr val="bg1"/>
                </a:solidFill>
                <a:cs typeface="+mn-cs"/>
              </a:rPr>
              <a:t>Fleet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bg1"/>
                </a:solidFill>
                <a:cs typeface="+mn-cs"/>
              </a:rPr>
              <a:t>Saves Money</a:t>
            </a:r>
            <a:r>
              <a:rPr lang="en-US" sz="2400" i="1" dirty="0">
                <a:solidFill>
                  <a:schemeClr val="bg1"/>
                </a:solidFill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bg1"/>
                </a:solidFill>
                <a:cs typeface="+mn-cs"/>
              </a:rPr>
              <a:t> Protects Assets</a:t>
            </a:r>
            <a:r>
              <a:rPr lang="en-US" i="1" dirty="0">
                <a:cs typeface="+mn-cs"/>
              </a:rPr>
              <a:t> 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 rot="7843718" flipV="1">
            <a:off x="1306513" y="1998663"/>
            <a:ext cx="1600200" cy="762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4 w 21600"/>
              <a:gd name="T13" fmla="*/ 4095 h 21600"/>
              <a:gd name="T14" fmla="*/ 19563 w 21600"/>
              <a:gd name="T15" fmla="*/ 80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390" y="0"/>
                </a:lnTo>
                <a:lnTo>
                  <a:pt x="15390" y="4095"/>
                </a:lnTo>
                <a:lnTo>
                  <a:pt x="12427" y="4095"/>
                </a:lnTo>
                <a:cubicBezTo>
                  <a:pt x="5564" y="4095"/>
                  <a:pt x="0" y="7705"/>
                  <a:pt x="0" y="12158"/>
                </a:cubicBezTo>
                <a:lnTo>
                  <a:pt x="0" y="21600"/>
                </a:lnTo>
                <a:lnTo>
                  <a:pt x="4056" y="21600"/>
                </a:lnTo>
                <a:lnTo>
                  <a:pt x="4056" y="12158"/>
                </a:lnTo>
                <a:cubicBezTo>
                  <a:pt x="4056" y="9896"/>
                  <a:pt x="7804" y="8063"/>
                  <a:pt x="12427" y="8063"/>
                </a:cubicBezTo>
                <a:lnTo>
                  <a:pt x="15390" y="8063"/>
                </a:lnTo>
                <a:lnTo>
                  <a:pt x="15390" y="12158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5334000" y="4800600"/>
            <a:ext cx="7620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latin typeface="+mn-lt"/>
              <a:cs typeface="+mn-cs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429000" y="4191000"/>
            <a:ext cx="2159000" cy="646113"/>
            <a:chOff x="3429000" y="4230687"/>
            <a:chExt cx="2159000" cy="646113"/>
          </a:xfrm>
        </p:grpSpPr>
        <p:sp>
          <p:nvSpPr>
            <p:cNvPr id="14365" name="Text Box 9"/>
            <p:cNvSpPr txBox="1">
              <a:spLocks noChangeArrowheads="1"/>
            </p:cNvSpPr>
            <p:nvPr/>
          </p:nvSpPr>
          <p:spPr bwMode="auto">
            <a:xfrm>
              <a:off x="3429000" y="4230687"/>
              <a:ext cx="21590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i="1">
                  <a:solidFill>
                    <a:schemeClr val="bg2"/>
                  </a:solidFill>
                </a:rPr>
                <a:t>Location</a:t>
              </a:r>
            </a:p>
            <a:p>
              <a:pPr algn="ctr"/>
              <a:r>
                <a:rPr lang="en-US" i="1">
                  <a:solidFill>
                    <a:schemeClr val="bg2"/>
                  </a:solidFill>
                </a:rPr>
                <a:t> Information </a:t>
              </a:r>
            </a:p>
          </p:txBody>
        </p:sp>
        <p:cxnSp>
          <p:nvCxnSpPr>
            <p:cNvPr id="20" name="מחבר חץ ישר 35"/>
            <p:cNvCxnSpPr>
              <a:cxnSpLocks noChangeShapeType="1"/>
            </p:cNvCxnSpPr>
            <p:nvPr/>
          </p:nvCxnSpPr>
          <p:spPr bwMode="auto">
            <a:xfrm>
              <a:off x="3886200" y="4572000"/>
              <a:ext cx="1371600" cy="1587"/>
            </a:xfrm>
            <a:prstGeom prst="straightConnector1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</p:spPr>
        </p:cxnSp>
      </p:grpSp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29400" y="3962400"/>
            <a:ext cx="1752600" cy="48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rgbClr val="FFCC00"/>
                </a:solidFill>
                <a:latin typeface="Arial" charset="0"/>
                <a:ea typeface="+mn-ea"/>
                <a:cs typeface="+mn-cs"/>
              </a:rPr>
              <a:t>Client Benefit:</a:t>
            </a:r>
          </a:p>
        </p:txBody>
      </p:sp>
      <p:sp>
        <p:nvSpPr>
          <p:cNvPr id="14345" name="TextBox 24"/>
          <p:cNvSpPr txBox="1">
            <a:spLocks noChangeArrowheads="1"/>
          </p:cNvSpPr>
          <p:nvPr/>
        </p:nvSpPr>
        <p:spPr bwMode="auto">
          <a:xfrm>
            <a:off x="0" y="1524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</a:rPr>
              <a:t>TrackTec + DataPass = Online CANbus data</a:t>
            </a:r>
            <a:endParaRPr lang="en-US" dirty="0">
              <a:latin typeface="Verdana" pitchFamily="34" charset="0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886200" y="4800600"/>
            <a:ext cx="1371600" cy="646113"/>
            <a:chOff x="3886200" y="4800600"/>
            <a:chExt cx="1371600" cy="646331"/>
          </a:xfrm>
        </p:grpSpPr>
        <p:sp>
          <p:nvSpPr>
            <p:cNvPr id="14363" name="Text Box 8"/>
            <p:cNvSpPr txBox="1">
              <a:spLocks noChangeArrowheads="1"/>
            </p:cNvSpPr>
            <p:nvPr/>
          </p:nvSpPr>
          <p:spPr bwMode="auto">
            <a:xfrm>
              <a:off x="3983936" y="4800600"/>
              <a:ext cx="1095172" cy="646331"/>
            </a:xfrm>
            <a:prstGeom prst="rect">
              <a:avLst/>
            </a:prstGeom>
            <a:noFill/>
            <a:ln w="25400">
              <a:noFill/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1">
                  <a:solidFill>
                    <a:schemeClr val="bg2"/>
                  </a:solidFill>
                </a:rPr>
                <a:t>Driver </a:t>
              </a:r>
            </a:p>
            <a:p>
              <a:pPr algn="ctr"/>
              <a:r>
                <a:rPr lang="en-US" i="1">
                  <a:solidFill>
                    <a:schemeClr val="bg2"/>
                  </a:solidFill>
                </a:rPr>
                <a:t>Behavior</a:t>
              </a:r>
            </a:p>
          </p:txBody>
        </p:sp>
        <p:cxnSp>
          <p:nvCxnSpPr>
            <p:cNvPr id="26" name="מחבר חץ ישר 35"/>
            <p:cNvCxnSpPr>
              <a:cxnSpLocks noChangeShapeType="1"/>
            </p:cNvCxnSpPr>
            <p:nvPr/>
          </p:nvCxnSpPr>
          <p:spPr bwMode="auto">
            <a:xfrm>
              <a:off x="3886200" y="5103915"/>
              <a:ext cx="1371600" cy="1588"/>
            </a:xfrm>
            <a:prstGeom prst="straightConnector1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</p:spPr>
        </p:cxnSp>
      </p:grpSp>
      <p:sp>
        <p:nvSpPr>
          <p:cNvPr id="14347" name="TextBox 26"/>
          <p:cNvSpPr txBox="1">
            <a:spLocks noChangeArrowheads="1"/>
          </p:cNvSpPr>
          <p:nvPr/>
        </p:nvSpPr>
        <p:spPr bwMode="auto">
          <a:xfrm>
            <a:off x="4876800" y="1600200"/>
            <a:ext cx="3733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Verdana" pitchFamily="34" charset="0"/>
              </a:rPr>
              <a:t>TrackTec now has CANbus thanks to integration with </a:t>
            </a:r>
            <a:r>
              <a:rPr lang="en-US" dirty="0" err="1">
                <a:latin typeface="Verdana" pitchFamily="34" charset="0"/>
              </a:rPr>
              <a:t>Orpak’s</a:t>
            </a:r>
            <a:r>
              <a:rPr lang="en-US" dirty="0">
                <a:latin typeface="Verdana" pitchFamily="34" charset="0"/>
              </a:rPr>
              <a:t> DataPass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403600" y="5410200"/>
            <a:ext cx="2159000" cy="646113"/>
            <a:chOff x="3429000" y="4230687"/>
            <a:chExt cx="2159000" cy="646331"/>
          </a:xfrm>
        </p:grpSpPr>
        <p:sp>
          <p:nvSpPr>
            <p:cNvPr id="14361" name="Text Box 9"/>
            <p:cNvSpPr txBox="1">
              <a:spLocks noChangeArrowheads="1"/>
            </p:cNvSpPr>
            <p:nvPr/>
          </p:nvSpPr>
          <p:spPr bwMode="auto">
            <a:xfrm>
              <a:off x="3429000" y="4230687"/>
              <a:ext cx="2159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i="1">
                  <a:solidFill>
                    <a:schemeClr val="bg2"/>
                  </a:solidFill>
                </a:rPr>
                <a:t>Mechanical</a:t>
              </a:r>
            </a:p>
            <a:p>
              <a:pPr algn="ctr"/>
              <a:r>
                <a:rPr lang="en-US" i="1">
                  <a:solidFill>
                    <a:schemeClr val="bg2"/>
                  </a:solidFill>
                </a:rPr>
                <a:t>information</a:t>
              </a:r>
            </a:p>
          </p:txBody>
        </p:sp>
        <p:cxnSp>
          <p:nvCxnSpPr>
            <p:cNvPr id="31" name="מחבר חץ ישר 35"/>
            <p:cNvCxnSpPr>
              <a:cxnSpLocks noChangeShapeType="1"/>
            </p:cNvCxnSpPr>
            <p:nvPr/>
          </p:nvCxnSpPr>
          <p:spPr bwMode="auto">
            <a:xfrm>
              <a:off x="3911600" y="4572115"/>
              <a:ext cx="1371600" cy="1588"/>
            </a:xfrm>
            <a:prstGeom prst="straightConnector1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2590800"/>
            <a:ext cx="1752600" cy="1676400"/>
            <a:chOff x="304800" y="1447800"/>
            <a:chExt cx="1752600" cy="1676400"/>
          </a:xfrm>
        </p:grpSpPr>
        <p:sp>
          <p:nvSpPr>
            <p:cNvPr id="36" name="Oval 35"/>
            <p:cNvSpPr/>
            <p:nvPr/>
          </p:nvSpPr>
          <p:spPr>
            <a:xfrm>
              <a:off x="304800" y="1447800"/>
              <a:ext cx="1752600" cy="167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4360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1600200"/>
              <a:ext cx="1243724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286000" y="1600200"/>
            <a:ext cx="2209800" cy="1828800"/>
            <a:chOff x="685800" y="4191000"/>
            <a:chExt cx="1600200" cy="1524000"/>
          </a:xfrm>
        </p:grpSpPr>
        <p:sp>
          <p:nvSpPr>
            <p:cNvPr id="37" name="Oval 36"/>
            <p:cNvSpPr/>
            <p:nvPr/>
          </p:nvSpPr>
          <p:spPr>
            <a:xfrm>
              <a:off x="685800" y="4191000"/>
              <a:ext cx="1600200" cy="15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4356" name="Picture 31" descr="DATAPASS_ 0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990600" y="4517205"/>
              <a:ext cx="1066800" cy="871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39" descr="dashboard 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71988"/>
            <a:ext cx="1449388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8"/>
          <p:cNvSpPr>
            <a:spLocks noChangeArrowheads="1"/>
          </p:cNvSpPr>
          <p:nvPr/>
        </p:nvSpPr>
        <p:spPr bwMode="auto">
          <a:xfrm flipV="1">
            <a:off x="990600" y="4038600"/>
            <a:ext cx="1298575" cy="762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4 w 21600"/>
              <a:gd name="T13" fmla="*/ 4095 h 21600"/>
              <a:gd name="T14" fmla="*/ 19563 w 21600"/>
              <a:gd name="T15" fmla="*/ 80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390" y="0"/>
                </a:lnTo>
                <a:lnTo>
                  <a:pt x="15390" y="4095"/>
                </a:lnTo>
                <a:lnTo>
                  <a:pt x="12427" y="4095"/>
                </a:lnTo>
                <a:cubicBezTo>
                  <a:pt x="5564" y="4095"/>
                  <a:pt x="0" y="7705"/>
                  <a:pt x="0" y="12158"/>
                </a:cubicBezTo>
                <a:lnTo>
                  <a:pt x="0" y="21600"/>
                </a:lnTo>
                <a:lnTo>
                  <a:pt x="4056" y="21600"/>
                </a:lnTo>
                <a:lnTo>
                  <a:pt x="4056" y="12158"/>
                </a:lnTo>
                <a:cubicBezTo>
                  <a:pt x="4056" y="9896"/>
                  <a:pt x="7804" y="8063"/>
                  <a:pt x="12427" y="8063"/>
                </a:cubicBezTo>
                <a:lnTo>
                  <a:pt x="15390" y="8063"/>
                </a:lnTo>
                <a:lnTo>
                  <a:pt x="15390" y="12158"/>
                </a:lnTo>
                <a:close/>
              </a:path>
            </a:pathLst>
          </a:custGeom>
          <a:gradFill rotWithShape="0">
            <a:gsLst>
              <a:gs pos="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77083 0.03333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4" grpId="0" animBg="1"/>
      <p:bldP spid="2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596" y="240268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Verdana" pitchFamily="34" charset="0"/>
              </a:rPr>
              <a:t>DataPass </a:t>
            </a:r>
            <a:r>
              <a:rPr lang="en-US" b="1" dirty="0" smtClean="0">
                <a:latin typeface="Verdana" pitchFamily="34" charset="0"/>
              </a:rPr>
              <a:t>AVL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8824" y="1266885"/>
            <a:ext cx="6626352" cy="923330"/>
          </a:xfrm>
          <a:prstGeom prst="rect">
            <a:avLst/>
          </a:prstGeom>
          <a:gradFill>
            <a:gsLst>
              <a:gs pos="0">
                <a:srgbClr val="000082">
                  <a:alpha val="56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Pass is a small box that is being connected to the vehicles computer and transmits all the gathered data to the DPL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8" y="3026664"/>
            <a:ext cx="2889504" cy="2231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648200" y="1913216"/>
            <a:ext cx="4495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US" dirty="0" smtClean="0"/>
              <a:t> </a:t>
            </a:r>
          </a:p>
          <a:p>
            <a:pPr marL="285750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n-US" dirty="0" smtClean="0"/>
              <a:t>Idle Time</a:t>
            </a:r>
          </a:p>
          <a:p>
            <a:pPr marL="742950" lvl="1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endParaRPr lang="en-US" dirty="0"/>
          </a:p>
          <a:p>
            <a:pPr marL="1657350" lvl="3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n-US" dirty="0" smtClean="0"/>
              <a:t>Fuel Consumed</a:t>
            </a:r>
          </a:p>
          <a:p>
            <a:pPr lvl="4">
              <a:buClr>
                <a:schemeClr val="bg2">
                  <a:lumMod val="60000"/>
                  <a:lumOff val="40000"/>
                </a:schemeClr>
              </a:buClr>
            </a:pPr>
            <a:endParaRPr lang="en-US" dirty="0" smtClean="0"/>
          </a:p>
          <a:p>
            <a:pPr lvl="4">
              <a:buClr>
                <a:schemeClr val="bg2">
                  <a:lumMod val="60000"/>
                  <a:lumOff val="40000"/>
                </a:schemeClr>
              </a:buClr>
            </a:pPr>
            <a:endParaRPr lang="en-US" dirty="0" smtClean="0"/>
          </a:p>
          <a:p>
            <a:pPr marL="2571750" lvl="5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n-US" dirty="0" smtClean="0"/>
              <a:t>Fuel Level</a:t>
            </a:r>
          </a:p>
          <a:p>
            <a:pPr marL="2571750" lvl="5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endParaRPr lang="en-US" dirty="0" smtClean="0"/>
          </a:p>
          <a:p>
            <a:pPr marL="2571750" lvl="5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endParaRPr lang="en-US" dirty="0" smtClean="0"/>
          </a:p>
          <a:p>
            <a:pPr marL="2571750" lvl="5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n-US" dirty="0" smtClean="0"/>
              <a:t>Over Speeding</a:t>
            </a:r>
          </a:p>
          <a:p>
            <a:pPr marL="2114550" lvl="4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endParaRPr lang="en-US" dirty="0" smtClean="0"/>
          </a:p>
          <a:p>
            <a:pPr marL="2114550" lvl="4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endParaRPr lang="en-US" dirty="0" smtClean="0"/>
          </a:p>
          <a:p>
            <a:pPr marL="2114550" lvl="4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n-US" dirty="0" smtClean="0"/>
              <a:t>PTO Timer</a:t>
            </a:r>
          </a:p>
          <a:p>
            <a:pPr marL="2571750" lvl="5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endParaRPr lang="en-US" dirty="0" smtClean="0"/>
          </a:p>
          <a:p>
            <a:pPr marL="285750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n-US" dirty="0" smtClean="0"/>
              <a:t>Over RPM</a:t>
            </a:r>
          </a:p>
          <a:p>
            <a:pPr marL="3486150" lvl="7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pPr marL="2571750" lvl="5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Odometer</a:t>
            </a:r>
          </a:p>
          <a:p>
            <a:pPr marL="1200150" lvl="2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endParaRPr lang="en-US" dirty="0"/>
          </a:p>
          <a:p>
            <a:pPr marL="1200150" lvl="2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n-US" dirty="0" smtClean="0"/>
              <a:t>Error Codes</a:t>
            </a:r>
          </a:p>
          <a:p>
            <a:pPr marL="1200150" lvl="2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endParaRPr lang="en-US" dirty="0" smtClean="0"/>
          </a:p>
          <a:p>
            <a:pPr marL="1200150" lvl="2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endParaRPr lang="en-US" dirty="0" smtClean="0"/>
          </a:p>
          <a:p>
            <a:pPr marL="742950" lvl="1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n-US" dirty="0" smtClean="0"/>
              <a:t>Main </a:t>
            </a:r>
            <a:r>
              <a:rPr lang="en-US" dirty="0"/>
              <a:t>E.H</a:t>
            </a:r>
            <a:r>
              <a:rPr lang="en-US" dirty="0" smtClean="0"/>
              <a:t>.</a:t>
            </a:r>
          </a:p>
          <a:p>
            <a:pPr marL="742950" lvl="1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n-US" dirty="0" smtClean="0"/>
              <a:t>Aux1 </a:t>
            </a:r>
            <a:r>
              <a:rPr lang="en-US" dirty="0"/>
              <a:t>E.H</a:t>
            </a:r>
            <a:r>
              <a:rPr lang="en-US" dirty="0" smtClean="0"/>
              <a:t>.</a:t>
            </a:r>
          </a:p>
          <a:p>
            <a:pPr marL="742950" lvl="1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endParaRPr lang="en-US" dirty="0" smtClean="0"/>
          </a:p>
          <a:p>
            <a:pPr marL="1200150" lvl="2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n-US" dirty="0" smtClean="0"/>
              <a:t>Speed</a:t>
            </a:r>
          </a:p>
          <a:p>
            <a:pPr marL="1200150" lvl="2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endParaRPr lang="en-US" dirty="0" smtClean="0"/>
          </a:p>
          <a:p>
            <a:pPr marL="2571750" lvl="5" indent="-285750">
              <a:buClr>
                <a:schemeClr val="bg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n-US" dirty="0" smtClean="0"/>
              <a:t>Aux2 </a:t>
            </a:r>
            <a:r>
              <a:rPr lang="en-US" dirty="0"/>
              <a:t>E.H.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486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6400" y="274638"/>
            <a:ext cx="5334000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800" b="1" smtClean="0"/>
              <a:t>Available Reporting </a:t>
            </a:r>
            <a:endParaRPr lang="en-US" sz="18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4219575" cy="79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286000"/>
            <a:ext cx="5753100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600575"/>
            <a:ext cx="5572125" cy="1343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029200" y="5638800"/>
            <a:ext cx="2514600" cy="228600"/>
          </a:xfrm>
          <a:prstGeom prst="round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0" y="1380067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Idle time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Over speeding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RPM Violations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Speed</a:t>
            </a:r>
          </a:p>
          <a:p>
            <a:pPr marL="2114550" lvl="4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Error codes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A400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206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5343525" cy="32766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334000" cy="792162"/>
          </a:xfrm>
        </p:spPr>
        <p:txBody>
          <a:bodyPr/>
          <a:lstStyle/>
          <a:p>
            <a:r>
              <a:rPr lang="en-US" sz="1800" b="1" dirty="0" smtClean="0"/>
              <a:t>Available Reporting </a:t>
            </a:r>
            <a:endParaRPr lang="en-US" sz="1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81425"/>
            <a:ext cx="5324475" cy="239077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63210" y="1066800"/>
            <a:ext cx="26148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Total fuel consumed*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Consumption Rate*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Refueling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Fuel theft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solidFill>
                <a:srgbClr val="640064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A400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425077"/>
            <a:ext cx="19479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CO2 Emission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Auxiliary E.H.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PTO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>
              <a:solidFill>
                <a:srgbClr val="640064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A400A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6172200"/>
            <a:ext cx="2937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* Protocol Type Dependent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96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18" y="2201949"/>
            <a:ext cx="6781800" cy="413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937">
            <a:off x="5501372" y="837410"/>
            <a:ext cx="2665660" cy="2040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157"/>
            <a:ext cx="457200" cy="457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5000" y="228600"/>
            <a:ext cx="53340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800" b="1" dirty="0" smtClean="0"/>
              <a:t>Engine Error Report</a:t>
            </a:r>
            <a:endParaRPr lang="en-US" sz="1800" b="1" dirty="0"/>
          </a:p>
        </p:txBody>
      </p:sp>
      <p:sp>
        <p:nvSpPr>
          <p:cNvPr id="13" name="Rectangular Callout 12"/>
          <p:cNvSpPr/>
          <p:nvPr/>
        </p:nvSpPr>
        <p:spPr>
          <a:xfrm rot="502024">
            <a:off x="5607265" y="932606"/>
            <a:ext cx="2479644" cy="1842584"/>
          </a:xfrm>
          <a:prstGeom prst="wedgeRectCallout">
            <a:avLst>
              <a:gd name="adj1" fmla="val -32173"/>
              <a:gd name="adj2" fmla="val 161497"/>
            </a:avLst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4157"/>
            <a:ext cx="4572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" y="1143000"/>
            <a:ext cx="5109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 error report can give the fleet manager, </a:t>
            </a:r>
          </a:p>
          <a:p>
            <a:r>
              <a:rPr lang="en-US" dirty="0" smtClean="0"/>
              <a:t>understanding of the problem and save valuable</a:t>
            </a:r>
          </a:p>
          <a:p>
            <a:r>
              <a:rPr lang="en-US" dirty="0"/>
              <a:t>t</a:t>
            </a:r>
            <a:r>
              <a:rPr lang="en-US" dirty="0" smtClean="0"/>
              <a:t>ime and money in malfunction diagnostics. </a:t>
            </a:r>
            <a:endParaRPr lang="en-US" dirty="0"/>
          </a:p>
        </p:txBody>
      </p:sp>
      <p:pic>
        <p:nvPicPr>
          <p:cNvPr id="3080" name="Picture 8" descr="C:\Users\Michael\AppData\Local\Microsoft\Windows\Temporary Internet Files\Content.IE5\ABPE7D11\MC9000487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4191000"/>
            <a:ext cx="1668780" cy="169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loud Callout 14"/>
          <p:cNvSpPr/>
          <p:nvPr/>
        </p:nvSpPr>
        <p:spPr>
          <a:xfrm>
            <a:off x="236220" y="2514600"/>
            <a:ext cx="1592580" cy="1132095"/>
          </a:xfrm>
          <a:prstGeom prst="cloudCallout">
            <a:avLst>
              <a:gd name="adj1" fmla="val -11063"/>
              <a:gd name="adj2" fmla="val 119577"/>
            </a:avLst>
          </a:prstGeom>
          <a:solidFill>
            <a:schemeClr val="accent3">
              <a:lumMod val="40000"/>
              <a:lumOff val="6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Error code 225???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684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533400" y="228600"/>
            <a:ext cx="8077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latin typeface="Verdana" pitchFamily="34" charset="0"/>
                <a:cs typeface="Tahoma" pitchFamily="34" charset="0"/>
              </a:rPr>
              <a:t>Dashboard</a:t>
            </a:r>
            <a:endParaRPr lang="en-US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533400" y="1030288"/>
            <a:ext cx="815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By adding a vehicle into the active map view,</a:t>
            </a:r>
            <a:br>
              <a:rPr lang="en-US" b="1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> the user can also view vehicle details in dashboard format</a:t>
            </a:r>
            <a:endParaRPr lang="en-US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7463877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Oval Callout 2"/>
          <p:cNvSpPr/>
          <p:nvPr/>
        </p:nvSpPr>
        <p:spPr>
          <a:xfrm>
            <a:off x="152400" y="4419600"/>
            <a:ext cx="2133600" cy="1222248"/>
          </a:xfrm>
          <a:prstGeom prst="wedgeEllipseCallout">
            <a:avLst>
              <a:gd name="adj1" fmla="val 197195"/>
              <a:gd name="adj2" fmla="val -100529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Collected data from DP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76200" y="1600200"/>
            <a:ext cx="294824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Speed.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Rpm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Fuel Level*.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Odometer.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Total fuel consumed*.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Total Engine Hour.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Total Auxiliary Hour*.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Over Idle Time.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Last trip consumption*.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verlight">
  <a:themeElements>
    <a:clrScheme name="TrackTec Silverlight">
      <a:dk1>
        <a:srgbClr val="FFFFFF"/>
      </a:dk1>
      <a:lt1>
        <a:srgbClr val="FFFFFF"/>
      </a:lt1>
      <a:dk2>
        <a:srgbClr val="000000"/>
      </a:dk2>
      <a:lt2>
        <a:srgbClr val="650066"/>
      </a:lt2>
      <a:accent1>
        <a:srgbClr val="FFD147"/>
      </a:accent1>
      <a:accent2>
        <a:srgbClr val="EAB200"/>
      </a:accent2>
      <a:accent3>
        <a:srgbClr val="CC00CC"/>
      </a:accent3>
      <a:accent4>
        <a:srgbClr val="8064A2"/>
      </a:accent4>
      <a:accent5>
        <a:srgbClr val="31859B"/>
      </a:accent5>
      <a:accent6>
        <a:srgbClr val="F79646"/>
      </a:accent6>
      <a:hlink>
        <a:srgbClr val="FBDE05"/>
      </a:hlink>
      <a:folHlink>
        <a:srgbClr val="E2A7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6852</TotalTime>
  <Words>374</Words>
  <Application>Microsoft Office PowerPoint</Application>
  <PresentationFormat>On-screen Show (4:3)</PresentationFormat>
  <Paragraphs>161</Paragraphs>
  <Slides>12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Silverlight</vt:lpstr>
      <vt:lpstr>Visio</vt:lpstr>
      <vt:lpstr>TrackTec Data Pass</vt:lpstr>
      <vt:lpstr>PowerPoint Presentation</vt:lpstr>
      <vt:lpstr>System Overview</vt:lpstr>
      <vt:lpstr>Client Benefit:</vt:lpstr>
      <vt:lpstr>PowerPoint Presentation</vt:lpstr>
      <vt:lpstr>PowerPoint Presentation</vt:lpstr>
      <vt:lpstr>Available Reporting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Tracktec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Elona</dc:creator>
  <cp:lastModifiedBy>TOSHIBA</cp:lastModifiedBy>
  <cp:revision>319</cp:revision>
  <dcterms:created xsi:type="dcterms:W3CDTF">2010-07-29T13:19:11Z</dcterms:created>
  <dcterms:modified xsi:type="dcterms:W3CDTF">2013-01-13T04:29:17Z</dcterms:modified>
</cp:coreProperties>
</file>